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56" r:id="rId2"/>
    <p:sldId id="288" r:id="rId3"/>
    <p:sldId id="263" r:id="rId4"/>
    <p:sldId id="283" r:id="rId5"/>
    <p:sldId id="290" r:id="rId6"/>
    <p:sldId id="289" r:id="rId7"/>
    <p:sldId id="279" r:id="rId8"/>
    <p:sldId id="291" r:id="rId9"/>
    <p:sldId id="281" r:id="rId10"/>
    <p:sldId id="277" r:id="rId11"/>
  </p:sldIdLst>
  <p:sldSz cx="9906000" cy="6858000" type="A4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CCA"/>
    <a:srgbClr val="381A8E"/>
    <a:srgbClr val="666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9" autoAdjust="0"/>
    <p:restoredTop sz="94660"/>
  </p:normalViewPr>
  <p:slideViewPr>
    <p:cSldViewPr snapToGrid="0">
      <p:cViewPr varScale="1">
        <p:scale>
          <a:sx n="66" d="100"/>
          <a:sy n="66" d="100"/>
        </p:scale>
        <p:origin x="970" y="2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8F41-FC23-4112-A934-32CE265D2826}" type="datetimeFigureOut">
              <a:rPr lang="uk-UA" smtClean="0"/>
              <a:pPr/>
              <a:t>02.02.2018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0804-984D-4DFF-A69E-F2F12F6D6E0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591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8F41-FC23-4112-A934-32CE265D2826}" type="datetimeFigureOut">
              <a:rPr lang="uk-UA" smtClean="0"/>
              <a:pPr/>
              <a:t>02.02.2018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0804-984D-4DFF-A69E-F2F12F6D6E0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271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8F41-FC23-4112-A934-32CE265D2826}" type="datetimeFigureOut">
              <a:rPr lang="uk-UA" smtClean="0"/>
              <a:pPr/>
              <a:t>02.02.2018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0804-984D-4DFF-A69E-F2F12F6D6E0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396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8F41-FC23-4112-A934-32CE265D2826}" type="datetimeFigureOut">
              <a:rPr lang="uk-UA" smtClean="0"/>
              <a:pPr/>
              <a:t>02.02.2018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0804-984D-4DFF-A69E-F2F12F6D6E0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558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8F41-FC23-4112-A934-32CE265D2826}" type="datetimeFigureOut">
              <a:rPr lang="uk-UA" smtClean="0"/>
              <a:pPr/>
              <a:t>02.02.2018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0804-984D-4DFF-A69E-F2F12F6D6E0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822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8F41-FC23-4112-A934-32CE265D2826}" type="datetimeFigureOut">
              <a:rPr lang="uk-UA" smtClean="0"/>
              <a:pPr/>
              <a:t>02.02.2018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0804-984D-4DFF-A69E-F2F12F6D6E0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514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8F41-FC23-4112-A934-32CE265D2826}" type="datetimeFigureOut">
              <a:rPr lang="uk-UA" smtClean="0"/>
              <a:pPr/>
              <a:t>02.02.2018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0804-984D-4DFF-A69E-F2F12F6D6E0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53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8F41-FC23-4112-A934-32CE265D2826}" type="datetimeFigureOut">
              <a:rPr lang="uk-UA" smtClean="0"/>
              <a:pPr/>
              <a:t>02.02.2018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0804-984D-4DFF-A69E-F2F12F6D6E0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164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8F41-FC23-4112-A934-32CE265D2826}" type="datetimeFigureOut">
              <a:rPr lang="uk-UA" smtClean="0"/>
              <a:pPr/>
              <a:t>02.02.2018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0804-984D-4DFF-A69E-F2F12F6D6E0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455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8F41-FC23-4112-A934-32CE265D2826}" type="datetimeFigureOut">
              <a:rPr lang="uk-UA" smtClean="0"/>
              <a:pPr/>
              <a:t>02.02.2018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0804-984D-4DFF-A69E-F2F12F6D6E0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925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8F41-FC23-4112-A934-32CE265D2826}" type="datetimeFigureOut">
              <a:rPr lang="uk-UA" smtClean="0"/>
              <a:pPr/>
              <a:t>02.02.2018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0804-984D-4DFF-A69E-F2F12F6D6E0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209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C8F41-FC23-4112-A934-32CE265D2826}" type="datetimeFigureOut">
              <a:rPr lang="uk-UA" smtClean="0"/>
              <a:pPr/>
              <a:t>02.02.2018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10804-984D-4DFF-A69E-F2F12F6D6E0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628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107" y="1162488"/>
            <a:ext cx="5111659" cy="1162229"/>
          </a:xfrm>
          <a:prstGeom prst="rect">
            <a:avLst/>
          </a:prstGeom>
        </p:spPr>
      </p:pic>
      <p:sp>
        <p:nvSpPr>
          <p:cNvPr id="7" name="Прямокутник 10"/>
          <p:cNvSpPr/>
          <p:nvPr/>
        </p:nvSpPr>
        <p:spPr>
          <a:xfrm>
            <a:off x="1070714" y="2674071"/>
            <a:ext cx="8458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tabLst>
                <a:tab pos="5648325" algn="l"/>
              </a:tabLst>
            </a:pPr>
            <a:r>
              <a:rPr lang="uk-UA" sz="2800" b="1" dirty="0"/>
              <a:t>НОВИЙ МЕХАНІЗМ ДЛЯ ЗАХИСТУ ПРАВ ІНТЕЛЕКТУАЛЬНОЇ ВЛАСНОСТІ ТА ПРАВ ОСІБ                      ВІД ПОРУШЕНЬ У МЕРЕЖІ ІНТЕРНЕТ </a:t>
            </a:r>
          </a:p>
        </p:txBody>
      </p:sp>
      <p:sp>
        <p:nvSpPr>
          <p:cNvPr id="11" name="Прямокутник 29"/>
          <p:cNvSpPr/>
          <p:nvPr/>
        </p:nvSpPr>
        <p:spPr>
          <a:xfrm>
            <a:off x="6875363" y="6191673"/>
            <a:ext cx="22512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FF00"/>
                </a:solidFill>
              </a:rPr>
              <a:t>http</a:t>
            </a:r>
            <a:r>
              <a:rPr lang="ru-RU" sz="2000" b="1" i="1" dirty="0">
                <a:solidFill>
                  <a:srgbClr val="FFFF00"/>
                </a:solidFill>
              </a:rPr>
              <a:t>://</a:t>
            </a:r>
            <a:r>
              <a:rPr lang="en-US" sz="2000" b="1" i="1" dirty="0">
                <a:solidFill>
                  <a:srgbClr val="FFFF00"/>
                </a:solidFill>
              </a:rPr>
              <a:t>web-fix</a:t>
            </a:r>
            <a:r>
              <a:rPr lang="uk-UA" sz="2000" b="1" i="1" dirty="0">
                <a:solidFill>
                  <a:srgbClr val="FFFF00"/>
                </a:solidFill>
              </a:rPr>
              <a:t>.org/</a:t>
            </a:r>
          </a:p>
        </p:txBody>
      </p:sp>
      <p:sp>
        <p:nvSpPr>
          <p:cNvPr id="8" name="Округлений прямокутник 5"/>
          <p:cNvSpPr/>
          <p:nvPr/>
        </p:nvSpPr>
        <p:spPr>
          <a:xfrm>
            <a:off x="4251771" y="4374162"/>
            <a:ext cx="2096087" cy="1359580"/>
          </a:xfrm>
          <a:prstGeom prst="roundRect">
            <a:avLst>
              <a:gd name="adj" fmla="val 12667"/>
            </a:avLst>
          </a:prstGeom>
          <a:ln w="38100">
            <a:solidFill>
              <a:srgbClr val="6664E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en-US" sz="5400" dirty="0"/>
              <a:t>WEB</a:t>
            </a:r>
          </a:p>
          <a:p>
            <a:pPr algn="ctr">
              <a:lnSpc>
                <a:spcPct val="85000"/>
              </a:lnSpc>
            </a:pPr>
            <a:r>
              <a:rPr lang="en-US" sz="5400" dirty="0"/>
              <a:t>FIX</a:t>
            </a:r>
            <a:endParaRPr lang="uk-UA" sz="5400" dirty="0"/>
          </a:p>
        </p:txBody>
      </p:sp>
      <p:cxnSp>
        <p:nvCxnSpPr>
          <p:cNvPr id="12" name="Пряма сполучна лінія 7"/>
          <p:cNvCxnSpPr/>
          <p:nvPr/>
        </p:nvCxnSpPr>
        <p:spPr>
          <a:xfrm>
            <a:off x="4502993" y="5035795"/>
            <a:ext cx="1319581" cy="1910"/>
          </a:xfrm>
          <a:prstGeom prst="line">
            <a:avLst/>
          </a:prstGeom>
          <a:ln w="38100">
            <a:solidFill>
              <a:srgbClr val="201CCA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563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751" y="1372903"/>
            <a:ext cx="4490068" cy="1028974"/>
          </a:xfrm>
          <a:prstGeom prst="rect">
            <a:avLst/>
          </a:prstGeom>
        </p:spPr>
      </p:pic>
      <p:sp>
        <p:nvSpPr>
          <p:cNvPr id="14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16649" y="5270589"/>
            <a:ext cx="6636170" cy="987246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  <a:spcBef>
                <a:spcPts val="600"/>
              </a:spcBef>
            </a:pPr>
            <a:r>
              <a:rPr lang="ru-RU" sz="1800" b="1" dirty="0"/>
              <a:t>03005, м. Київ, вул. </a:t>
            </a:r>
            <a:r>
              <a:rPr lang="uk-UA" sz="1800" b="1" dirty="0"/>
              <a:t>Смоленська</a:t>
            </a:r>
            <a:r>
              <a:rPr lang="ru-RU" sz="1800" b="1" dirty="0"/>
              <a:t>, 31/33, оф. 704</a:t>
            </a:r>
          </a:p>
          <a:p>
            <a:pPr algn="l">
              <a:lnSpc>
                <a:spcPct val="80000"/>
              </a:lnSpc>
              <a:spcBef>
                <a:spcPts val="600"/>
              </a:spcBef>
            </a:pPr>
            <a:r>
              <a:rPr lang="ru-RU" sz="1800" b="1" dirty="0"/>
              <a:t>(044) 333-33-51 (52), (0</a:t>
            </a:r>
            <a:r>
              <a:rPr lang="en-US" sz="1800" b="1" dirty="0"/>
              <a:t>99</a:t>
            </a:r>
            <a:r>
              <a:rPr lang="ru-RU" sz="1800" b="1" dirty="0"/>
              <a:t>) </a:t>
            </a:r>
            <a:r>
              <a:rPr lang="en-US" sz="1800" b="1" dirty="0"/>
              <a:t>383-28-82</a:t>
            </a:r>
            <a:endParaRPr lang="ru-RU" sz="1800" b="1" dirty="0"/>
          </a:p>
          <a:p>
            <a:pPr algn="l">
              <a:lnSpc>
                <a:spcPct val="80000"/>
              </a:lnSpc>
              <a:spcBef>
                <a:spcPts val="600"/>
              </a:spcBef>
            </a:pPr>
            <a:r>
              <a:rPr lang="en-US" sz="1800" b="1" dirty="0"/>
              <a:t>office@ip-protect.org</a:t>
            </a:r>
            <a:endParaRPr lang="ru-RU" sz="1800" b="1" dirty="0"/>
          </a:p>
          <a:p>
            <a:pPr algn="l">
              <a:lnSpc>
                <a:spcPct val="80000"/>
              </a:lnSpc>
              <a:spcBef>
                <a:spcPts val="600"/>
              </a:spcBef>
            </a:pPr>
            <a:endParaRPr lang="ru-RU" sz="1600" b="1" dirty="0"/>
          </a:p>
          <a:p>
            <a:pPr algn="l">
              <a:lnSpc>
                <a:spcPct val="80000"/>
              </a:lnSpc>
              <a:spcBef>
                <a:spcPts val="600"/>
              </a:spcBef>
            </a:pPr>
            <a:r>
              <a:rPr lang="ru-RU" sz="1600" dirty="0"/>
              <a:t>    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1121585" y="2640975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381A8E"/>
                </a:solidFill>
              </a:rPr>
              <a:t>Дякую</a:t>
            </a:r>
            <a:r>
              <a:rPr lang="ru-RU" sz="6000" b="1" dirty="0">
                <a:solidFill>
                  <a:srgbClr val="381A8E"/>
                </a:solidFill>
              </a:rPr>
              <a:t> за </a:t>
            </a:r>
            <a:r>
              <a:rPr lang="uk-UA" sz="6000" b="1" dirty="0">
                <a:solidFill>
                  <a:srgbClr val="381A8E"/>
                </a:solidFill>
              </a:rPr>
              <a:t>увагу</a:t>
            </a:r>
            <a:r>
              <a:rPr lang="ru-RU" sz="6000" b="1" dirty="0">
                <a:solidFill>
                  <a:srgbClr val="381A8E"/>
                </a:solidFill>
              </a:rPr>
              <a:t>!</a:t>
            </a:r>
            <a:endParaRPr lang="uk-UA" sz="6000" b="1" dirty="0">
              <a:solidFill>
                <a:srgbClr val="381A8E"/>
              </a:solidFill>
            </a:endParaRPr>
          </a:p>
        </p:txBody>
      </p:sp>
      <p:sp>
        <p:nvSpPr>
          <p:cNvPr id="10" name="Округлений прямокутник 5"/>
          <p:cNvSpPr/>
          <p:nvPr/>
        </p:nvSpPr>
        <p:spPr>
          <a:xfrm>
            <a:off x="4221132" y="3907167"/>
            <a:ext cx="1573305" cy="972227"/>
          </a:xfrm>
          <a:prstGeom prst="roundRect">
            <a:avLst>
              <a:gd name="adj" fmla="val 12667"/>
            </a:avLst>
          </a:prstGeom>
          <a:ln w="38100">
            <a:solidFill>
              <a:srgbClr val="6664E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en-US" sz="3600" dirty="0"/>
              <a:t>WEB</a:t>
            </a:r>
          </a:p>
          <a:p>
            <a:pPr algn="ctr">
              <a:lnSpc>
                <a:spcPct val="85000"/>
              </a:lnSpc>
            </a:pPr>
            <a:r>
              <a:rPr lang="en-US" sz="3600" dirty="0"/>
              <a:t>FIX</a:t>
            </a:r>
            <a:endParaRPr lang="uk-UA" sz="3600" dirty="0"/>
          </a:p>
        </p:txBody>
      </p:sp>
      <p:cxnSp>
        <p:nvCxnSpPr>
          <p:cNvPr id="11" name="Пряма сполучна лінія 7"/>
          <p:cNvCxnSpPr/>
          <p:nvPr/>
        </p:nvCxnSpPr>
        <p:spPr>
          <a:xfrm>
            <a:off x="4536252" y="4378860"/>
            <a:ext cx="943064" cy="10592"/>
          </a:xfrm>
          <a:prstGeom prst="line">
            <a:avLst/>
          </a:prstGeom>
          <a:ln w="38100">
            <a:solidFill>
              <a:srgbClr val="201CCA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Прямокутник 29">
            <a:extLst>
              <a:ext uri="{FF2B5EF4-FFF2-40B4-BE49-F238E27FC236}">
                <a16:creationId xmlns:a16="http://schemas.microsoft.com/office/drawing/2014/main" id="{3EAFE2DE-A4BF-4E95-9561-B3BD137C1E02}"/>
              </a:ext>
            </a:extLst>
          </p:cNvPr>
          <p:cNvSpPr/>
          <p:nvPr/>
        </p:nvSpPr>
        <p:spPr>
          <a:xfrm>
            <a:off x="6875363" y="6191673"/>
            <a:ext cx="22512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FF00"/>
                </a:solidFill>
              </a:rPr>
              <a:t>http</a:t>
            </a:r>
            <a:r>
              <a:rPr lang="ru-RU" sz="2000" b="1" i="1" dirty="0">
                <a:solidFill>
                  <a:srgbClr val="FFFF00"/>
                </a:solidFill>
              </a:rPr>
              <a:t>://</a:t>
            </a:r>
            <a:r>
              <a:rPr lang="en-US" sz="2000" b="1" i="1" dirty="0">
                <a:solidFill>
                  <a:srgbClr val="FFFF00"/>
                </a:solidFill>
              </a:rPr>
              <a:t>web-fix</a:t>
            </a:r>
            <a:r>
              <a:rPr lang="uk-UA" sz="2000" b="1" i="1" dirty="0">
                <a:solidFill>
                  <a:srgbClr val="FFFF00"/>
                </a:solidFill>
              </a:rPr>
              <a:t>.org/</a:t>
            </a:r>
          </a:p>
        </p:txBody>
      </p:sp>
    </p:spTree>
    <p:extLst>
      <p:ext uri="{BB962C8B-B14F-4D97-AF65-F5344CB8AC3E}">
        <p14:creationId xmlns:p14="http://schemas.microsoft.com/office/powerpoint/2010/main" val="75895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ідзаголовок 1"/>
          <p:cNvSpPr>
            <a:spLocks noGrp="1"/>
          </p:cNvSpPr>
          <p:nvPr>
            <p:ph type="subTitle" idx="1"/>
          </p:nvPr>
        </p:nvSpPr>
        <p:spPr>
          <a:xfrm>
            <a:off x="0" y="985737"/>
            <a:ext cx="9906000" cy="70870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381A8E"/>
                </a:solidFill>
              </a:rPr>
              <a:t>Статистика заявок по видам </a:t>
            </a:r>
            <a:r>
              <a:rPr lang="uk-UA" sz="4000" b="1" dirty="0">
                <a:solidFill>
                  <a:srgbClr val="381A8E"/>
                </a:solidFill>
              </a:rPr>
              <a:t>спорів</a:t>
            </a:r>
          </a:p>
        </p:txBody>
      </p:sp>
      <p:sp>
        <p:nvSpPr>
          <p:cNvPr id="15" name="Округлений прямокутник 8"/>
          <p:cNvSpPr/>
          <p:nvPr/>
        </p:nvSpPr>
        <p:spPr>
          <a:xfrm>
            <a:off x="3000614" y="1850644"/>
            <a:ext cx="2300729" cy="2732241"/>
          </a:xfrm>
          <a:prstGeom prst="roundRect">
            <a:avLst>
              <a:gd name="adj" fmla="val 6029"/>
            </a:avLst>
          </a:prstGeom>
          <a:gradFill flip="none" rotWithShape="1">
            <a:gsLst>
              <a:gs pos="14000">
                <a:schemeClr val="accent5">
                  <a:lumMod val="75000"/>
                </a:schemeClr>
              </a:gs>
              <a:gs pos="0">
                <a:srgbClr val="201CCA"/>
              </a:gs>
              <a:gs pos="100000">
                <a:srgbClr val="381A8E"/>
              </a:gs>
            </a:gsLst>
            <a:lin ang="5280000" scaled="0"/>
            <a:tileRect/>
          </a:gradFill>
          <a:effectLst>
            <a:glow>
              <a:schemeClr val="accent1">
                <a:alpha val="40000"/>
              </a:schemeClr>
            </a:glow>
            <a:outerShdw blurRad="76200" dist="127000" dir="2700000" algn="tl" rotWithShape="0">
              <a:schemeClr val="tx1">
                <a:alpha val="53000"/>
              </a:schemeClr>
            </a:outerShdw>
            <a:reflection endPos="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rgbClr val="FFFF00"/>
              </a:solidFill>
            </a:endParaRPr>
          </a:p>
          <a:p>
            <a:pPr algn="ctr"/>
            <a:endParaRPr lang="ru-RU" sz="1600" dirty="0">
              <a:solidFill>
                <a:srgbClr val="FFFF00"/>
              </a:solidFill>
            </a:endParaRPr>
          </a:p>
          <a:p>
            <a:pPr algn="ctr"/>
            <a:endParaRPr lang="ru-RU" sz="800" dirty="0">
              <a:solidFill>
                <a:srgbClr val="FFFF00"/>
              </a:solidFill>
            </a:endParaRPr>
          </a:p>
          <a:p>
            <a:pPr algn="ctr"/>
            <a:endParaRPr lang="ru-RU" sz="800" dirty="0">
              <a:solidFill>
                <a:srgbClr val="FFFF00"/>
              </a:solidFill>
            </a:endParaRPr>
          </a:p>
          <a:p>
            <a:pPr algn="ctr"/>
            <a:r>
              <a:rPr lang="ru-RU" sz="6600" dirty="0">
                <a:solidFill>
                  <a:srgbClr val="FFFF00"/>
                </a:solidFill>
              </a:rPr>
              <a:t>15 %</a:t>
            </a:r>
          </a:p>
          <a:p>
            <a:pPr algn="ctr"/>
            <a:endParaRPr lang="ru-RU" sz="800" dirty="0"/>
          </a:p>
          <a:p>
            <a:pPr algn="ctr"/>
            <a:r>
              <a:rPr lang="uk-UA" sz="2000" dirty="0"/>
              <a:t>Захист прав інтелектуальної власності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uk-UA" sz="2000" dirty="0"/>
          </a:p>
        </p:txBody>
      </p:sp>
      <p:sp>
        <p:nvSpPr>
          <p:cNvPr id="16" name="Округлений прямокутник 4"/>
          <p:cNvSpPr/>
          <p:nvPr/>
        </p:nvSpPr>
        <p:spPr>
          <a:xfrm>
            <a:off x="7392325" y="1853492"/>
            <a:ext cx="2347203" cy="2185107"/>
          </a:xfrm>
          <a:prstGeom prst="roundRect">
            <a:avLst>
              <a:gd name="adj" fmla="val 6029"/>
            </a:avLst>
          </a:prstGeom>
          <a:gradFill flip="none" rotWithShape="1">
            <a:gsLst>
              <a:gs pos="14000">
                <a:schemeClr val="accent5">
                  <a:lumMod val="75000"/>
                </a:schemeClr>
              </a:gs>
              <a:gs pos="0">
                <a:srgbClr val="201CCA"/>
              </a:gs>
              <a:gs pos="100000">
                <a:srgbClr val="381A8E"/>
              </a:gs>
            </a:gsLst>
            <a:lin ang="5280000" scaled="0"/>
            <a:tileRect/>
          </a:gradFill>
          <a:effectLst>
            <a:glow>
              <a:schemeClr val="accent1">
                <a:alpha val="40000"/>
              </a:schemeClr>
            </a:glow>
            <a:outerShdw blurRad="76200" dist="127000" dir="2700000" algn="tl" rotWithShape="0">
              <a:schemeClr val="tx1">
                <a:alpha val="53000"/>
              </a:schemeClr>
            </a:outerShdw>
            <a:reflection endPos="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rgbClr val="FFFF00"/>
              </a:solidFill>
            </a:endParaRPr>
          </a:p>
          <a:p>
            <a:pPr algn="ctr"/>
            <a:r>
              <a:rPr lang="ru-RU" sz="6600" dirty="0">
                <a:solidFill>
                  <a:srgbClr val="FFFF00"/>
                </a:solidFill>
              </a:rPr>
              <a:t>2%</a:t>
            </a:r>
          </a:p>
          <a:p>
            <a:pPr algn="ctr"/>
            <a:r>
              <a:rPr lang="uk-UA" sz="2000" dirty="0"/>
              <a:t>Продаж контрафактної продукції</a:t>
            </a:r>
          </a:p>
        </p:txBody>
      </p:sp>
      <p:sp>
        <p:nvSpPr>
          <p:cNvPr id="17" name="Округлений прямокутник 9"/>
          <p:cNvSpPr/>
          <p:nvPr/>
        </p:nvSpPr>
        <p:spPr>
          <a:xfrm>
            <a:off x="5510914" y="1859878"/>
            <a:ext cx="1684543" cy="2080749"/>
          </a:xfrm>
          <a:prstGeom prst="roundRect">
            <a:avLst>
              <a:gd name="adj" fmla="val 6029"/>
            </a:avLst>
          </a:prstGeom>
          <a:gradFill flip="none" rotWithShape="1">
            <a:gsLst>
              <a:gs pos="14000">
                <a:schemeClr val="accent5">
                  <a:lumMod val="75000"/>
                </a:schemeClr>
              </a:gs>
              <a:gs pos="0">
                <a:srgbClr val="201CCA"/>
              </a:gs>
              <a:gs pos="100000">
                <a:srgbClr val="381A8E"/>
              </a:gs>
            </a:gsLst>
            <a:lin ang="5280000" scaled="0"/>
            <a:tileRect/>
          </a:gradFill>
          <a:effectLst>
            <a:glow>
              <a:schemeClr val="accent1">
                <a:alpha val="40000"/>
              </a:schemeClr>
            </a:glow>
            <a:outerShdw blurRad="76200" dist="127000" dir="2700000" algn="tl" rotWithShape="0">
              <a:schemeClr val="tx1">
                <a:alpha val="53000"/>
              </a:schemeClr>
            </a:outerShdw>
            <a:reflection endPos="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rgbClr val="FFFF00"/>
                </a:solidFill>
              </a:rPr>
              <a:t>3 %</a:t>
            </a:r>
          </a:p>
          <a:p>
            <a:pPr algn="ctr"/>
            <a:r>
              <a:rPr lang="ru-RU" sz="2000" dirty="0"/>
              <a:t>Доменні спори</a:t>
            </a:r>
            <a:endParaRPr lang="uk-UA" sz="2000" dirty="0"/>
          </a:p>
        </p:txBody>
      </p:sp>
      <p:pic>
        <p:nvPicPr>
          <p:cNvPr id="18" name="Рисунок 17" descr="&amp;Kcy;&amp;acy;&amp;rcy;&amp;tcy;&amp;icy;&amp;ncy;&amp;kcy;&amp;icy; &amp;pcy;&amp;ocy; &amp;zcy;&amp;acy;&amp;pcy;&amp;rcy;&amp;ocy;&amp;scy;&amp;ucy; &amp;icy;&amp;ncy;&amp;tcy;&amp;iecy;&amp;lcy;&amp;lcy;&amp;iecy;&amp;kcy;&amp;tcy;&amp;ucy;&amp;acy;&amp;lcy;&amp;softcy;&amp;ncy;&amp;acy;&amp;yacy; &amp;scy;&amp;ocy;&amp;bcy;&amp;scy;&amp;tcy;&amp;vcy;&amp;iecy;&amp;ncy;&amp;ncy;&amp;ocy;&amp;scy;&amp;tcy;&amp;soft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0518" y="4755731"/>
            <a:ext cx="1344693" cy="127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&amp;Kcy;&amp;acy;&amp;rcy;&amp;tcy;&amp;icy;&amp;ncy;&amp;kcy;&amp;icy; &amp;pcy;&amp;ocy; &amp;zcy;&amp;acy;&amp;pcy;&amp;rcy;&amp;ocy;&amp;scy;&amp;ucy; &amp;ocy;&amp;scy;&amp;kcy;&amp;ocy;&amp;rcy;&amp;bcy;&amp;lcy;&amp;iecy;&amp;ncy;&amp;icy;&amp;ie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8205" y="5300406"/>
            <a:ext cx="1304692" cy="116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&amp;Kcy;&amp;acy;&amp;rcy;&amp;tcy;&amp;icy;&amp;ncy;&amp;kcy;&amp;icy; &amp;pcy;&amp;ocy; &amp;zcy;&amp;acy;&amp;pcy;&amp;rcy;&amp;ocy;&amp;scy;&amp;ucy; &amp;kcy;&amp;ocy;&amp;ncy;&amp;tcy;&amp;rcy;&amp;acy;&amp;fcy;&amp;acy;&amp;kcy;&amp;tcy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40213" y="4364375"/>
            <a:ext cx="1366541" cy="72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кутник 17"/>
          <p:cNvSpPr/>
          <p:nvPr/>
        </p:nvSpPr>
        <p:spPr>
          <a:xfrm>
            <a:off x="6413071" y="4414631"/>
            <a:ext cx="1043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b="1" i="1" dirty="0" bmk="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co</a:t>
            </a:r>
            <a:r>
              <a:rPr lang="en-US" altLang="uk-UA" b="1" i="1" dirty="0" bmk="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uk-UA" altLang="uk-UA" b="1" i="1" dirty="0" bmk="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.ua</a:t>
            </a:r>
            <a:r>
              <a:rPr lang="uk-UA" altLang="uk-UA" i="1" dirty="0" bmk="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sp>
        <p:nvSpPr>
          <p:cNvPr id="22" name="Прямокутник 15"/>
          <p:cNvSpPr/>
          <p:nvPr/>
        </p:nvSpPr>
        <p:spPr>
          <a:xfrm>
            <a:off x="5495425" y="4127587"/>
            <a:ext cx="129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киев.укр</a:t>
            </a:r>
            <a:endParaRPr lang="uk-UA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кутник 18"/>
          <p:cNvSpPr/>
          <p:nvPr/>
        </p:nvSpPr>
        <p:spPr>
          <a:xfrm>
            <a:off x="6269696" y="5544199"/>
            <a:ext cx="87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uk-U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biz.</a:t>
            </a:r>
            <a:r>
              <a:rPr lang="en-US" altLang="uk-U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uk-UA" altLang="uk-U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uk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кутник 20"/>
          <p:cNvSpPr/>
          <p:nvPr/>
        </p:nvSpPr>
        <p:spPr>
          <a:xfrm>
            <a:off x="5500650" y="4678541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uk-UA" b="1" i="1" dirty="0" bmk="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kiev.ua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кутник 19"/>
          <p:cNvSpPr/>
          <p:nvPr/>
        </p:nvSpPr>
        <p:spPr>
          <a:xfrm>
            <a:off x="6568881" y="4884006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uk-UA" b="1" i="1" dirty="0" bmk="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in.ua</a:t>
            </a:r>
            <a:endParaRPr lang="uk-UA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кутник 15"/>
          <p:cNvSpPr/>
          <p:nvPr/>
        </p:nvSpPr>
        <p:spPr>
          <a:xfrm>
            <a:off x="5470469" y="5162608"/>
            <a:ext cx="1627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бизнес.укр</a:t>
            </a:r>
            <a:endParaRPr lang="uk-UA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2439" y="417278"/>
            <a:ext cx="2190628" cy="502019"/>
          </a:xfrm>
          <a:prstGeom prst="rect">
            <a:avLst/>
          </a:prstGeom>
        </p:spPr>
      </p:pic>
      <p:sp>
        <p:nvSpPr>
          <p:cNvPr id="14" name="Округлений прямокутник 4"/>
          <p:cNvSpPr/>
          <p:nvPr/>
        </p:nvSpPr>
        <p:spPr>
          <a:xfrm>
            <a:off x="319795" y="1839686"/>
            <a:ext cx="2521375" cy="3363686"/>
          </a:xfrm>
          <a:prstGeom prst="roundRect">
            <a:avLst>
              <a:gd name="adj" fmla="val 6029"/>
            </a:avLst>
          </a:prstGeom>
          <a:gradFill flip="none" rotWithShape="1">
            <a:gsLst>
              <a:gs pos="14000">
                <a:schemeClr val="accent5">
                  <a:lumMod val="75000"/>
                </a:schemeClr>
              </a:gs>
              <a:gs pos="0">
                <a:srgbClr val="201CCA"/>
              </a:gs>
              <a:gs pos="100000">
                <a:srgbClr val="381A8E"/>
              </a:gs>
            </a:gsLst>
            <a:lin ang="5280000" scaled="0"/>
            <a:tileRect/>
          </a:gradFill>
          <a:effectLst>
            <a:glow>
              <a:schemeClr val="accent1">
                <a:alpha val="40000"/>
              </a:schemeClr>
            </a:glow>
            <a:outerShdw blurRad="76200" dist="127000" dir="2700000" algn="tl" rotWithShape="0">
              <a:schemeClr val="tx1">
                <a:alpha val="53000"/>
              </a:schemeClr>
            </a:outerShdw>
            <a:reflection endPos="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6600" dirty="0">
                <a:solidFill>
                  <a:srgbClr val="FFFF00"/>
                </a:solidFill>
              </a:rPr>
              <a:t>80 %</a:t>
            </a:r>
          </a:p>
          <a:p>
            <a:pPr algn="ctr"/>
            <a:endParaRPr lang="ru-RU" sz="800" dirty="0"/>
          </a:p>
          <a:p>
            <a:pPr algn="ctr"/>
            <a:r>
              <a:rPr lang="uk-UA" sz="2000" dirty="0"/>
              <a:t>Захист честі та гідності фізичних осіб, ділової репутації фізичних та юридичних осіб</a:t>
            </a:r>
          </a:p>
          <a:p>
            <a:pPr algn="ctr"/>
            <a:endParaRPr lang="ru-RU" sz="2000" dirty="0"/>
          </a:p>
          <a:p>
            <a:pPr algn="ctr"/>
            <a:endParaRPr lang="uk-UA" sz="2000" dirty="0"/>
          </a:p>
        </p:txBody>
      </p:sp>
      <p:sp>
        <p:nvSpPr>
          <p:cNvPr id="28" name="Прямокутник 29">
            <a:extLst>
              <a:ext uri="{FF2B5EF4-FFF2-40B4-BE49-F238E27FC236}">
                <a16:creationId xmlns:a16="http://schemas.microsoft.com/office/drawing/2014/main" id="{323EFF63-65AB-4EE9-8ADD-5C45E5DFB9BB}"/>
              </a:ext>
            </a:extLst>
          </p:cNvPr>
          <p:cNvSpPr/>
          <p:nvPr/>
        </p:nvSpPr>
        <p:spPr>
          <a:xfrm>
            <a:off x="6875363" y="6191673"/>
            <a:ext cx="22512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FF00"/>
                </a:solidFill>
              </a:rPr>
              <a:t>http</a:t>
            </a:r>
            <a:r>
              <a:rPr lang="ru-RU" sz="2000" b="1" i="1" dirty="0">
                <a:solidFill>
                  <a:srgbClr val="FFFF00"/>
                </a:solidFill>
              </a:rPr>
              <a:t>://</a:t>
            </a:r>
            <a:r>
              <a:rPr lang="en-US" sz="2000" b="1" i="1" dirty="0">
                <a:solidFill>
                  <a:srgbClr val="FFFF00"/>
                </a:solidFill>
              </a:rPr>
              <a:t>web-fix</a:t>
            </a:r>
            <a:r>
              <a:rPr lang="uk-UA" sz="2000" b="1" i="1" dirty="0">
                <a:solidFill>
                  <a:srgbClr val="FFFF00"/>
                </a:solidFill>
              </a:rPr>
              <a:t>.org/</a:t>
            </a:r>
          </a:p>
        </p:txBody>
      </p:sp>
    </p:spTree>
    <p:extLst>
      <p:ext uri="{BB962C8B-B14F-4D97-AF65-F5344CB8AC3E}">
        <p14:creationId xmlns:p14="http://schemas.microsoft.com/office/powerpoint/2010/main" val="210456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ідзаголовок 1"/>
          <p:cNvSpPr>
            <a:spLocks noGrp="1"/>
          </p:cNvSpPr>
          <p:nvPr>
            <p:ph type="subTitle" idx="1"/>
          </p:nvPr>
        </p:nvSpPr>
        <p:spPr>
          <a:xfrm>
            <a:off x="0" y="847476"/>
            <a:ext cx="9906000" cy="708705"/>
          </a:xfrm>
        </p:spPr>
        <p:txBody>
          <a:bodyPr>
            <a:noAutofit/>
          </a:bodyPr>
          <a:lstStyle/>
          <a:p>
            <a:r>
              <a:rPr lang="uk-UA" sz="4000" b="1" dirty="0">
                <a:solidFill>
                  <a:srgbClr val="381A8E"/>
                </a:solidFill>
              </a:rPr>
              <a:t>Основні завдання для захисту прав                у мережі Інтернет:</a:t>
            </a:r>
            <a:endParaRPr lang="uk-UA" sz="4000" b="1" dirty="0"/>
          </a:p>
          <a:p>
            <a:endParaRPr lang="uk-UA" sz="4800" dirty="0">
              <a:solidFill>
                <a:srgbClr val="381A8E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573520" y="2107733"/>
            <a:ext cx="804069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Швидка </a:t>
            </a:r>
            <a:r>
              <a:rPr lang="uk-UA" sz="2000" b="1" dirty="0">
                <a:solidFill>
                  <a:srgbClr val="7030A0"/>
                </a:solidFill>
              </a:rPr>
              <a:t>фіксація факту </a:t>
            </a:r>
            <a:r>
              <a:rPr lang="uk-UA" sz="2000" dirty="0"/>
              <a:t>розміщення контенту в мережі Інтернет  для запобігання його подальшого видалення / зміни (формування належних та достатніх доказів)</a:t>
            </a:r>
          </a:p>
          <a:p>
            <a:endParaRPr lang="ru-RU" sz="2800" dirty="0"/>
          </a:p>
          <a:p>
            <a:r>
              <a:rPr lang="uk-UA" sz="2000" dirty="0"/>
              <a:t>Встановлення </a:t>
            </a:r>
            <a:r>
              <a:rPr lang="uk-UA" sz="2000" b="1" dirty="0">
                <a:solidFill>
                  <a:srgbClr val="7030A0"/>
                </a:solidFill>
              </a:rPr>
              <a:t>власника веб-сайту правопорушника</a:t>
            </a:r>
            <a:r>
              <a:rPr lang="ru-RU" sz="2000" b="1" dirty="0">
                <a:solidFill>
                  <a:srgbClr val="7030A0"/>
                </a:solidFill>
              </a:rPr>
              <a:t>:</a:t>
            </a:r>
          </a:p>
          <a:p>
            <a:r>
              <a:rPr lang="ru-RU" sz="2000" i="1" dirty="0">
                <a:solidFill>
                  <a:srgbClr val="7030A0"/>
                </a:solidFill>
              </a:rPr>
              <a:t>(Закон </a:t>
            </a:r>
            <a:r>
              <a:rPr lang="uk-UA" sz="2000" i="1" dirty="0">
                <a:solidFill>
                  <a:srgbClr val="7030A0"/>
                </a:solidFill>
              </a:rPr>
              <a:t>України «Про авторське право і суміжні права»)</a:t>
            </a:r>
          </a:p>
          <a:p>
            <a:pPr indent="358775" algn="just"/>
            <a:r>
              <a:rPr lang="uk-UA" sz="2000" dirty="0"/>
              <a:t>володілець облікового запису, який встановлює порядок та умови використання веб-сайту (суб'єкт від імені якого здійснюється інформаційна/господарська діяльність на веб-сайті, не завжди є власником такого веб-сайту)</a:t>
            </a:r>
          </a:p>
          <a:p>
            <a:pPr indent="358775"/>
            <a:r>
              <a:rPr lang="uk-UA" sz="2000" dirty="0"/>
              <a:t>реєстрант доменного імені</a:t>
            </a:r>
          </a:p>
          <a:p>
            <a:pPr indent="358775"/>
            <a:r>
              <a:rPr lang="uk-UA" sz="2000" dirty="0"/>
              <a:t>отримувач послуг хостингу</a:t>
            </a:r>
          </a:p>
          <a:p>
            <a:endParaRPr lang="uk-UA" sz="28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2439" y="417278"/>
            <a:ext cx="2190628" cy="5020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99991" y="4148746"/>
            <a:ext cx="201706" cy="20812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1621763" y="5378558"/>
            <a:ext cx="201706" cy="20812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1632649" y="5660293"/>
            <a:ext cx="201706" cy="20812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 descr="C:\Users\Comp\Desktop\28919332-Концепция-бизнес-с-быстрым-Запуск-бизнесмен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3748"/>
            <a:ext cx="1601389" cy="145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&amp;Kcy;&amp;acy;&amp;rcy;&amp;tcy;&amp;icy;&amp;ncy;&amp;kcy;&amp;icy; &amp;pcy;&amp;ocy; &amp;zcy;&amp;acy;&amp;pcy;&amp;rcy;&amp;ocy;&amp;scy;&amp;ucy; &amp;kcy;&amp;acy;&amp;rcy;&amp;tcy;&amp;icy;&amp;ncy;&amp;kcy;&amp;acy; &amp;ocy;&amp;zcy;&amp;acy;&amp;dcy;&amp;acy;&amp;chcy;&amp;iecy;&amp;ncy;&amp;ncy;&amp;ocy;&amp;gcy;&amp;ocy; &amp;chcy;&amp;iecy;&amp;lcy;&amp;ocy;&amp;vcy;&amp;iecy;&amp;kcy;&amp;acy;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62" y="3492023"/>
            <a:ext cx="824520" cy="105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кутник 29">
            <a:extLst>
              <a:ext uri="{FF2B5EF4-FFF2-40B4-BE49-F238E27FC236}">
                <a16:creationId xmlns:a16="http://schemas.microsoft.com/office/drawing/2014/main" id="{68567D02-CB4C-4301-9550-2E17144BA710}"/>
              </a:ext>
            </a:extLst>
          </p:cNvPr>
          <p:cNvSpPr/>
          <p:nvPr/>
        </p:nvSpPr>
        <p:spPr>
          <a:xfrm>
            <a:off x="6875363" y="6191673"/>
            <a:ext cx="22512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FF00"/>
                </a:solidFill>
              </a:rPr>
              <a:t>http</a:t>
            </a:r>
            <a:r>
              <a:rPr lang="ru-RU" sz="2000" b="1" i="1" dirty="0">
                <a:solidFill>
                  <a:srgbClr val="FFFF00"/>
                </a:solidFill>
              </a:rPr>
              <a:t>://</a:t>
            </a:r>
            <a:r>
              <a:rPr lang="en-US" sz="2000" b="1" i="1" dirty="0">
                <a:solidFill>
                  <a:srgbClr val="FFFF00"/>
                </a:solidFill>
              </a:rPr>
              <a:t>web-fix</a:t>
            </a:r>
            <a:r>
              <a:rPr lang="uk-UA" sz="2000" b="1" i="1" dirty="0">
                <a:solidFill>
                  <a:srgbClr val="FFFF00"/>
                </a:solidFill>
              </a:rPr>
              <a:t>.org/</a:t>
            </a:r>
          </a:p>
        </p:txBody>
      </p:sp>
    </p:spTree>
    <p:extLst>
      <p:ext uri="{BB962C8B-B14F-4D97-AF65-F5344CB8AC3E}">
        <p14:creationId xmlns:p14="http://schemas.microsoft.com/office/powerpoint/2010/main" val="32511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&amp;Kcy;&amp;acy;&amp;rcy;&amp;tcy;&amp;icy;&amp;ncy;&amp;kcy;&amp;icy; &amp;pcy;&amp;ocy; &amp;zcy;&amp;acy;&amp;pcy;&amp;rcy;&amp;ocy;&amp;scy;&amp;ucy; &amp;scy;&amp;ucy;&amp;dcy; &amp;zcy;&amp;ncy;&amp;acy;&amp;chcy;&amp;ocy;&amp;k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0259" y="4680858"/>
            <a:ext cx="653226" cy="4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&amp;Kcy;&amp;acy;&amp;rcy;&amp;tcy;&amp;icy;&amp;ncy;&amp;kcy;&amp;icy; &amp;pcy;&amp;ocy; &amp;zcy;&amp;acy;&amp;pcy;&amp;rcy;&amp;ocy;&amp;scy;&amp;ucy; &amp;scy;&amp;ucy;&amp;dcy; &amp;zcy;&amp;ncy;&amp;acy;&amp;chcy;&amp;ocy;&amp;k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317" y="3102428"/>
            <a:ext cx="685882" cy="56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ідзаголовок 1"/>
          <p:cNvSpPr>
            <a:spLocks noGrp="1"/>
          </p:cNvSpPr>
          <p:nvPr>
            <p:ph type="subTitle" idx="1"/>
          </p:nvPr>
        </p:nvSpPr>
        <p:spPr>
          <a:xfrm>
            <a:off x="0" y="847548"/>
            <a:ext cx="9906000" cy="708705"/>
          </a:xfrm>
        </p:spPr>
        <p:txBody>
          <a:bodyPr>
            <a:noAutofit/>
          </a:bodyPr>
          <a:lstStyle/>
          <a:p>
            <a:r>
              <a:rPr lang="uk-UA" sz="4000" b="1" dirty="0">
                <a:solidFill>
                  <a:srgbClr val="381A8E"/>
                </a:solidFill>
              </a:rPr>
              <a:t>Як встановити власника веб-сайту</a:t>
            </a:r>
            <a:r>
              <a:rPr lang="ru-RU" sz="4000" b="1" dirty="0">
                <a:solidFill>
                  <a:srgbClr val="381A8E"/>
                </a:solidFill>
              </a:rPr>
              <a:t>?</a:t>
            </a:r>
            <a:endParaRPr lang="uk-UA" sz="4000" b="1" dirty="0">
              <a:solidFill>
                <a:srgbClr val="381A8E"/>
              </a:solidFill>
            </a:endParaRPr>
          </a:p>
        </p:txBody>
      </p:sp>
      <p:sp>
        <p:nvSpPr>
          <p:cNvPr id="4" name="AutoShape 8" descr="Картинки по запросу jpg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2439" y="417278"/>
            <a:ext cx="2190628" cy="502019"/>
          </a:xfrm>
          <a:prstGeom prst="rect">
            <a:avLst/>
          </a:prstGeom>
        </p:spPr>
      </p:pic>
      <p:sp>
        <p:nvSpPr>
          <p:cNvPr id="1026" name="AutoShape 2" descr="&amp;Kcy;&amp;acy;&amp;rcy;&amp;tcy;&amp;icy;&amp;ncy;&amp;kcy;&amp;icy; &amp;pcy;&amp;ocy; &amp;zcy;&amp;acy;&amp;pcy;&amp;rcy;&amp;ocy;&amp;scy;&amp;ucy; &amp;scy;&amp;ucy;&amp;dcy; &amp;zcy;&amp;ncy;&amp;acy;&amp;chcy;&amp;ocy;&amp;kcy;"/>
          <p:cNvSpPr>
            <a:spLocks noChangeAspect="1" noChangeArrowheads="1"/>
          </p:cNvSpPr>
          <p:nvPr/>
        </p:nvSpPr>
        <p:spPr bwMode="auto">
          <a:xfrm>
            <a:off x="155575" y="-2376488"/>
            <a:ext cx="4953000" cy="495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&amp;Kcy;&amp;acy;&amp;rcy;&amp;tcy;&amp;icy;&amp;ncy;&amp;kcy;&amp;icy; &amp;pcy;&amp;ocy; &amp;zcy;&amp;acy;&amp;pcy;&amp;rcy;&amp;ocy;&amp;scy;&amp;ucy; &amp;scy;&amp;ucy;&amp;dcy; &amp;zcy;&amp;ncy;&amp;acy;&amp;chcy;&amp;ocy;&amp;kcy;"/>
          <p:cNvSpPr>
            <a:spLocks noChangeAspect="1" noChangeArrowheads="1"/>
          </p:cNvSpPr>
          <p:nvPr/>
        </p:nvSpPr>
        <p:spPr bwMode="auto">
          <a:xfrm>
            <a:off x="155575" y="-2376488"/>
            <a:ext cx="4953000" cy="495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74372" y="3668487"/>
            <a:ext cx="2383971" cy="127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uk-UA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запит / витребування даних про реєстратора, реєстранта доменного імені, власника веб-сайту</a:t>
            </a:r>
          </a:p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04799" y="5279573"/>
            <a:ext cx="2405743" cy="566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 «Хостмайстер»</a:t>
            </a:r>
          </a:p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668483" y="5290460"/>
            <a:ext cx="5987146" cy="566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 «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Український мережевий інформаційний центр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/>
            <a:endParaRPr lang="ru-RU" dirty="0"/>
          </a:p>
        </p:txBody>
      </p:sp>
      <p:sp>
        <p:nvSpPr>
          <p:cNvPr id="26" name="Стрелка вниз 25"/>
          <p:cNvSpPr/>
          <p:nvPr/>
        </p:nvSpPr>
        <p:spPr>
          <a:xfrm>
            <a:off x="2808514" y="3211287"/>
            <a:ext cx="185058" cy="370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3755570" y="5050970"/>
            <a:ext cx="195943" cy="206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825342" y="3668485"/>
            <a:ext cx="2797630" cy="1295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uk-UA" sz="1400" dirty="0"/>
              <a:t>відповідь з рекомендацією самостійно звернутись до </a:t>
            </a:r>
            <a:r>
              <a:rPr lang="uk-UA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Центру компетенції УЦПНА </a:t>
            </a:r>
            <a:r>
              <a:rPr lang="uk-UA" sz="1400" dirty="0"/>
              <a:t>для отримання довідки про власника веб-сайту</a:t>
            </a:r>
            <a:endParaRPr lang="uk-UA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30" name="Стрелка вверх 29"/>
          <p:cNvSpPr/>
          <p:nvPr/>
        </p:nvSpPr>
        <p:spPr>
          <a:xfrm>
            <a:off x="5508172" y="5061857"/>
            <a:ext cx="174172" cy="1850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/>
          <p:cNvSpPr/>
          <p:nvPr/>
        </p:nvSpPr>
        <p:spPr>
          <a:xfrm>
            <a:off x="6237514" y="2394857"/>
            <a:ext cx="457199" cy="2177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760029" y="1730830"/>
            <a:ext cx="2960915" cy="1349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uk-UA" sz="1400" dirty="0"/>
              <a:t>ухвала суду про зобов'язання сторони самостійно звернутись до </a:t>
            </a:r>
            <a:r>
              <a:rPr lang="uk-UA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Центру компетенції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УЦПНА </a:t>
            </a:r>
          </a:p>
          <a:p>
            <a:pPr algn="ctr"/>
            <a:r>
              <a:rPr lang="uk-UA" sz="1400" i="1" dirty="0">
                <a:solidFill>
                  <a:srgbClr val="FFFF00"/>
                </a:solidFill>
              </a:rPr>
              <a:t>(ухвала Господарського суду Вінницької області від 13.09.2017 </a:t>
            </a:r>
          </a:p>
          <a:p>
            <a:pPr algn="ctr"/>
            <a:r>
              <a:rPr lang="uk-UA" sz="1400" i="1" dirty="0">
                <a:solidFill>
                  <a:srgbClr val="FFFF00"/>
                </a:solidFill>
              </a:rPr>
              <a:t>по справі </a:t>
            </a:r>
            <a:r>
              <a:rPr lang="ru-RU" sz="1400" i="1" dirty="0">
                <a:solidFill>
                  <a:srgbClr val="FFFF00"/>
                </a:solidFill>
              </a:rPr>
              <a:t>№ 902/606/17)</a:t>
            </a:r>
            <a:endParaRPr lang="ru-RU" sz="1400" dirty="0"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02574" y="2198914"/>
            <a:ext cx="1317172" cy="2264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uk-UA" sz="1400" dirty="0"/>
              <a:t>відповідь про можливість отримання інформації в службі </a:t>
            </a:r>
            <a:r>
              <a:rPr lang="en-US" sz="1400" dirty="0"/>
              <a:t>WHOIS</a:t>
            </a:r>
            <a:r>
              <a:rPr lang="ru-RU" sz="1400" dirty="0"/>
              <a:t> </a:t>
            </a:r>
            <a:r>
              <a:rPr lang="en-US" sz="1400" dirty="0"/>
              <a:t> </a:t>
            </a:r>
            <a:r>
              <a:rPr lang="uk-UA" sz="1400" dirty="0"/>
              <a:t>та/або шляхом звернення до реєстратора доменного імені</a:t>
            </a:r>
          </a:p>
          <a:p>
            <a:pPr algn="ctr"/>
            <a:endParaRPr lang="ru-RU" dirty="0"/>
          </a:p>
        </p:txBody>
      </p:sp>
      <p:sp>
        <p:nvSpPr>
          <p:cNvPr id="36" name="Стрелка вверх 35"/>
          <p:cNvSpPr/>
          <p:nvPr/>
        </p:nvSpPr>
        <p:spPr>
          <a:xfrm>
            <a:off x="783772" y="4528458"/>
            <a:ext cx="195942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&amp;Kcy;&amp;acy;&amp;rcy;&amp;tcy;&amp;icy;&amp;ncy;&amp;kcy;&amp;icy; &amp;pcy;&amp;ocy; &amp;zcy;&amp;acy;&amp;pcy;&amp;rcy;&amp;ocy;&amp;scy;&amp;ucy; &amp;scy;&amp;ucy;&amp;dcy; &amp;zcy;&amp;ncy;&amp;acy;&amp;chcy;&amp;ocy;&amp;kcy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5857" y="2100945"/>
            <a:ext cx="1121228" cy="109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адвока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44890" y="2100490"/>
            <a:ext cx="965652" cy="965652"/>
          </a:xfrm>
          <a:prstGeom prst="rect">
            <a:avLst/>
          </a:prstGeom>
          <a:noFill/>
        </p:spPr>
      </p:pic>
      <p:sp>
        <p:nvSpPr>
          <p:cNvPr id="31" name="Стрелка вниз 30"/>
          <p:cNvSpPr/>
          <p:nvPr/>
        </p:nvSpPr>
        <p:spPr>
          <a:xfrm>
            <a:off x="1981197" y="5040083"/>
            <a:ext cx="195943" cy="206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332515" y="3668485"/>
            <a:ext cx="2318657" cy="1306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uk-UA" sz="1400" dirty="0"/>
              <a:t>відповідь з рекомендацією самостійно звернутись до </a:t>
            </a:r>
            <a:r>
              <a:rPr lang="uk-UA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Центру компетенції 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УЦПНА </a:t>
            </a:r>
            <a:r>
              <a:rPr lang="uk-UA" sz="1400" dirty="0"/>
              <a:t>для отримання довідки про власника веб-сайту</a:t>
            </a:r>
            <a:endParaRPr lang="uk-UA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42" name="Стрелка вверх 41"/>
          <p:cNvSpPr/>
          <p:nvPr/>
        </p:nvSpPr>
        <p:spPr>
          <a:xfrm>
            <a:off x="8305799" y="5050970"/>
            <a:ext cx="185057" cy="2068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" descr="адвока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43259" y="3101973"/>
            <a:ext cx="519339" cy="519339"/>
          </a:xfrm>
          <a:prstGeom prst="rect">
            <a:avLst/>
          </a:prstGeom>
          <a:noFill/>
        </p:spPr>
      </p:pic>
      <p:pic>
        <p:nvPicPr>
          <p:cNvPr id="45" name="Picture 2" descr="адвокат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6205" y="4669516"/>
            <a:ext cx="475796" cy="475796"/>
          </a:xfrm>
          <a:prstGeom prst="rect">
            <a:avLst/>
          </a:prstGeom>
          <a:noFill/>
        </p:spPr>
      </p:pic>
      <p:sp>
        <p:nvSpPr>
          <p:cNvPr id="47" name="Стрелка вверх 46"/>
          <p:cNvSpPr/>
          <p:nvPr/>
        </p:nvSpPr>
        <p:spPr>
          <a:xfrm>
            <a:off x="5606143" y="3102429"/>
            <a:ext cx="217714" cy="511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верх 47"/>
          <p:cNvSpPr/>
          <p:nvPr/>
        </p:nvSpPr>
        <p:spPr>
          <a:xfrm>
            <a:off x="8262257" y="3167743"/>
            <a:ext cx="206829" cy="4463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2" descr="адвока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97145" y="1806572"/>
            <a:ext cx="519339" cy="519339"/>
          </a:xfrm>
          <a:prstGeom prst="rect">
            <a:avLst/>
          </a:prstGeom>
          <a:noFill/>
        </p:spPr>
      </p:pic>
      <p:sp>
        <p:nvSpPr>
          <p:cNvPr id="51" name="Прямоугольник 50"/>
          <p:cNvSpPr/>
          <p:nvPr/>
        </p:nvSpPr>
        <p:spPr>
          <a:xfrm>
            <a:off x="4310744" y="1774371"/>
            <a:ext cx="188323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uk-UA" sz="1400" dirty="0"/>
              <a:t>отримання довідки про власника веб-сайту в </a:t>
            </a:r>
            <a:r>
              <a:rPr lang="uk-UA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Центрі компетенції УЦПНА</a:t>
            </a:r>
          </a:p>
          <a:p>
            <a:pPr algn="ctr"/>
            <a:endParaRPr lang="ru-RU" dirty="0"/>
          </a:p>
        </p:txBody>
      </p:sp>
      <p:sp>
        <p:nvSpPr>
          <p:cNvPr id="52" name="Стрелка влево 51"/>
          <p:cNvSpPr/>
          <p:nvPr/>
        </p:nvSpPr>
        <p:spPr>
          <a:xfrm>
            <a:off x="3973286" y="2383969"/>
            <a:ext cx="283027" cy="2177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кутник 29">
            <a:extLst>
              <a:ext uri="{FF2B5EF4-FFF2-40B4-BE49-F238E27FC236}">
                <a16:creationId xmlns:a16="http://schemas.microsoft.com/office/drawing/2014/main" id="{9A09A93B-0EBE-4B5E-8D1A-6626721DC78B}"/>
              </a:ext>
            </a:extLst>
          </p:cNvPr>
          <p:cNvSpPr/>
          <p:nvPr/>
        </p:nvSpPr>
        <p:spPr>
          <a:xfrm>
            <a:off x="6875363" y="6191673"/>
            <a:ext cx="22512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FF00"/>
                </a:solidFill>
              </a:rPr>
              <a:t>http</a:t>
            </a:r>
            <a:r>
              <a:rPr lang="ru-RU" sz="2000" b="1" i="1" dirty="0">
                <a:solidFill>
                  <a:srgbClr val="FFFF00"/>
                </a:solidFill>
              </a:rPr>
              <a:t>://</a:t>
            </a:r>
            <a:r>
              <a:rPr lang="en-US" sz="2000" b="1" i="1" dirty="0">
                <a:solidFill>
                  <a:srgbClr val="FFFF00"/>
                </a:solidFill>
              </a:rPr>
              <a:t>web-fix</a:t>
            </a:r>
            <a:r>
              <a:rPr lang="uk-UA" sz="2000" b="1" i="1" dirty="0">
                <a:solidFill>
                  <a:srgbClr val="FFFF00"/>
                </a:solidFill>
              </a:rPr>
              <a:t>.org/</a:t>
            </a:r>
          </a:p>
        </p:txBody>
      </p:sp>
    </p:spTree>
    <p:extLst>
      <p:ext uri="{BB962C8B-B14F-4D97-AF65-F5344CB8AC3E}">
        <p14:creationId xmlns:p14="http://schemas.microsoft.com/office/powerpoint/2010/main" val="3727140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ідзаголовок 1"/>
          <p:cNvSpPr>
            <a:spLocks noGrp="1"/>
          </p:cNvSpPr>
          <p:nvPr>
            <p:ph type="subTitle" idx="1"/>
          </p:nvPr>
        </p:nvSpPr>
        <p:spPr>
          <a:xfrm>
            <a:off x="0" y="847548"/>
            <a:ext cx="9906000" cy="708705"/>
          </a:xfrm>
        </p:spPr>
        <p:txBody>
          <a:bodyPr>
            <a:noAutofit/>
          </a:bodyPr>
          <a:lstStyle/>
          <a:p>
            <a:r>
              <a:rPr lang="uk-UA" sz="4000" b="1" dirty="0">
                <a:solidFill>
                  <a:srgbClr val="381A8E"/>
                </a:solidFill>
              </a:rPr>
              <a:t>Алгоритм дій системи </a:t>
            </a:r>
            <a:r>
              <a:rPr lang="en-US" sz="4000" b="1" dirty="0">
                <a:solidFill>
                  <a:srgbClr val="381A8E"/>
                </a:solidFill>
              </a:rPr>
              <a:t>WEB</a:t>
            </a:r>
            <a:r>
              <a:rPr lang="ru-RU" sz="4000" b="1" dirty="0">
                <a:solidFill>
                  <a:srgbClr val="381A8E"/>
                </a:solidFill>
              </a:rPr>
              <a:t>-</a:t>
            </a:r>
            <a:r>
              <a:rPr lang="en-US" sz="4000" b="1" dirty="0">
                <a:solidFill>
                  <a:srgbClr val="381A8E"/>
                </a:solidFill>
              </a:rPr>
              <a:t>FIX</a:t>
            </a:r>
            <a:endParaRPr lang="uk-UA" sz="4000" b="1" dirty="0">
              <a:solidFill>
                <a:srgbClr val="381A8E"/>
              </a:solidFill>
            </a:endParaRPr>
          </a:p>
          <a:p>
            <a:endParaRPr lang="uk-UA" sz="4000" b="1" dirty="0">
              <a:solidFill>
                <a:srgbClr val="381A8E"/>
              </a:solidFill>
            </a:endParaRPr>
          </a:p>
        </p:txBody>
      </p:sp>
      <p:sp>
        <p:nvSpPr>
          <p:cNvPr id="4" name="AutoShape 8" descr="Картинки по запросу jpg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2439" y="417278"/>
            <a:ext cx="2190628" cy="502019"/>
          </a:xfrm>
          <a:prstGeom prst="rect">
            <a:avLst/>
          </a:prstGeom>
        </p:spPr>
      </p:pic>
      <p:sp>
        <p:nvSpPr>
          <p:cNvPr id="1026" name="AutoShape 2" descr="&amp;Kcy;&amp;acy;&amp;rcy;&amp;tcy;&amp;icy;&amp;ncy;&amp;kcy;&amp;icy; &amp;pcy;&amp;ocy; &amp;zcy;&amp;acy;&amp;pcy;&amp;rcy;&amp;ocy;&amp;scy;&amp;ucy; &amp;scy;&amp;ucy;&amp;dcy; &amp;zcy;&amp;ncy;&amp;acy;&amp;chcy;&amp;ocy;&amp;kcy;"/>
          <p:cNvSpPr>
            <a:spLocks noChangeAspect="1" noChangeArrowheads="1"/>
          </p:cNvSpPr>
          <p:nvPr/>
        </p:nvSpPr>
        <p:spPr bwMode="auto">
          <a:xfrm>
            <a:off x="155575" y="-2376488"/>
            <a:ext cx="4953000" cy="495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&amp;Kcy;&amp;acy;&amp;rcy;&amp;tcy;&amp;icy;&amp;ncy;&amp;kcy;&amp;icy; &amp;pcy;&amp;ocy; &amp;zcy;&amp;acy;&amp;pcy;&amp;rcy;&amp;ocy;&amp;scy;&amp;ucy; &amp;scy;&amp;ucy;&amp;dcy; &amp;zcy;&amp;ncy;&amp;acy;&amp;chcy;&amp;ocy;&amp;kcy;"/>
          <p:cNvSpPr>
            <a:spLocks noChangeAspect="1" noChangeArrowheads="1"/>
          </p:cNvSpPr>
          <p:nvPr/>
        </p:nvSpPr>
        <p:spPr bwMode="auto">
          <a:xfrm>
            <a:off x="155575" y="-2376488"/>
            <a:ext cx="4953000" cy="495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Округлений прямокутник 99"/>
          <p:cNvSpPr/>
          <p:nvPr/>
        </p:nvSpPr>
        <p:spPr>
          <a:xfrm>
            <a:off x="330413" y="3899375"/>
            <a:ext cx="2605794" cy="578157"/>
          </a:xfrm>
          <a:prstGeom prst="roundRect">
            <a:avLst>
              <a:gd name="adj" fmla="val 10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5000"/>
              </a:lnSpc>
            </a:pPr>
            <a:r>
              <a:rPr lang="ru-RU" dirty="0"/>
              <a:t>ДОВІДКА</a:t>
            </a:r>
          </a:p>
          <a:p>
            <a:pPr lvl="0" algn="ctr">
              <a:lnSpc>
                <a:spcPct val="85000"/>
              </a:lnSpc>
            </a:pPr>
            <a:r>
              <a:rPr lang="ru-RU" dirty="0">
                <a:solidFill>
                  <a:srgbClr val="FFFF00"/>
                </a:solidFill>
              </a:rPr>
              <a:t>(</a:t>
            </a:r>
            <a:r>
              <a:rPr lang="uk-UA" dirty="0">
                <a:solidFill>
                  <a:srgbClr val="FFFF00"/>
                </a:solidFill>
              </a:rPr>
              <a:t>впродовж 10 днів</a:t>
            </a:r>
            <a:r>
              <a:rPr lang="ru-RU" dirty="0">
                <a:solidFill>
                  <a:srgbClr val="FFFF00"/>
                </a:solidFill>
              </a:rPr>
              <a:t>)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416300" y="2910966"/>
            <a:ext cx="158125" cy="33241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низ 13"/>
          <p:cNvSpPr/>
          <p:nvPr/>
        </p:nvSpPr>
        <p:spPr>
          <a:xfrm>
            <a:off x="1413060" y="3600386"/>
            <a:ext cx="161365" cy="28856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Picture 16" descr="&amp;Kcy;&amp;acy;&amp;rcy;&amp;tcy;&amp;icy;&amp;ncy;&amp;kcy;&amp;icy; &amp;pcy;&amp;ocy; &amp;zcy;&amp;acy;&amp;pcy;&amp;rcy;&amp;ocy;&amp;scy;&amp;ucy; &amp;zcy;&amp;ncy;&amp;acy;&amp;chcy;&amp;ocy;&amp;kcy; &amp;ocy;&amp;pcy;&amp;lcy;&amp;acy;&amp;tcy;&amp;y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" y="2814630"/>
            <a:ext cx="745151" cy="70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круглений прямокутник 99"/>
          <p:cNvSpPr/>
          <p:nvPr/>
        </p:nvSpPr>
        <p:spPr>
          <a:xfrm>
            <a:off x="343786" y="3260290"/>
            <a:ext cx="2592421" cy="340096"/>
          </a:xfrm>
          <a:prstGeom prst="roundRect">
            <a:avLst>
              <a:gd name="adj" fmla="val 10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5000"/>
              </a:lnSpc>
            </a:pPr>
            <a:r>
              <a:rPr lang="ru-RU" dirty="0"/>
              <a:t>ОПЛАТА</a:t>
            </a:r>
            <a:endParaRPr lang="uk-UA" dirty="0"/>
          </a:p>
        </p:txBody>
      </p:sp>
      <p:pic>
        <p:nvPicPr>
          <p:cNvPr id="17" name="Picture 26" descr="Картинки по запросу заключение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" t="3386" r="56828" b="3314"/>
          <a:stretch/>
        </p:blipFill>
        <p:spPr bwMode="auto">
          <a:xfrm>
            <a:off x="129086" y="4301195"/>
            <a:ext cx="672150" cy="68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Картинки по запросу пользователь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797" y="1631873"/>
            <a:ext cx="679210" cy="67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круглений прямокутник 29"/>
          <p:cNvSpPr/>
          <p:nvPr/>
        </p:nvSpPr>
        <p:spPr>
          <a:xfrm>
            <a:off x="3517616" y="2210511"/>
            <a:ext cx="1936391" cy="472854"/>
          </a:xfrm>
          <a:prstGeom prst="roundRect">
            <a:avLst>
              <a:gd name="adj" fmla="val 10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dirty="0"/>
              <a:t>Заявник</a:t>
            </a:r>
          </a:p>
        </p:txBody>
      </p:sp>
      <p:sp>
        <p:nvSpPr>
          <p:cNvPr id="25" name="Округлений прямокутник 30"/>
          <p:cNvSpPr/>
          <p:nvPr/>
        </p:nvSpPr>
        <p:spPr>
          <a:xfrm>
            <a:off x="3363686" y="3042056"/>
            <a:ext cx="2340428" cy="616171"/>
          </a:xfrm>
          <a:prstGeom prst="roundRect">
            <a:avLst>
              <a:gd name="adj" fmla="val 10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5000"/>
              </a:lnSpc>
            </a:pPr>
            <a:r>
              <a:rPr lang="ru-RU" dirty="0"/>
              <a:t>Онлайн</a:t>
            </a:r>
            <a:r>
              <a:rPr lang="en-US" dirty="0"/>
              <a:t>-</a:t>
            </a:r>
            <a:r>
              <a:rPr lang="uk-UA" dirty="0"/>
              <a:t>сервіс</a:t>
            </a:r>
            <a:r>
              <a:rPr lang="ru-RU" dirty="0"/>
              <a:t> </a:t>
            </a:r>
            <a:r>
              <a:rPr lang="en-US" dirty="0">
                <a:solidFill>
                  <a:srgbClr val="FFFF00"/>
                </a:solidFill>
              </a:rPr>
              <a:t>http://ip-protect.org/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26" name="Picture 16" descr="Картинки по запросу личный кабинет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58" y="4054407"/>
            <a:ext cx="2454174" cy="55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 стрелкой 26"/>
          <p:cNvCxnSpPr/>
          <p:nvPr/>
        </p:nvCxnSpPr>
        <p:spPr>
          <a:xfrm flipH="1" flipV="1">
            <a:off x="2968966" y="2910768"/>
            <a:ext cx="382057" cy="117368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919247" y="4145011"/>
            <a:ext cx="395781" cy="28090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4" descr="Картинки по запросу WEB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137" y="2695441"/>
            <a:ext cx="547937" cy="54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трелка вниз 29"/>
          <p:cNvSpPr/>
          <p:nvPr/>
        </p:nvSpPr>
        <p:spPr>
          <a:xfrm>
            <a:off x="4410210" y="2693088"/>
            <a:ext cx="211754" cy="33532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Стрелка вниз 30"/>
          <p:cNvSpPr/>
          <p:nvPr/>
        </p:nvSpPr>
        <p:spPr>
          <a:xfrm>
            <a:off x="4414554" y="3668062"/>
            <a:ext cx="214542" cy="37651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Округлений прямокутник 99"/>
          <p:cNvSpPr/>
          <p:nvPr/>
        </p:nvSpPr>
        <p:spPr>
          <a:xfrm>
            <a:off x="6244676" y="1660928"/>
            <a:ext cx="3468391" cy="1098194"/>
          </a:xfrm>
          <a:prstGeom prst="roundRect">
            <a:avLst>
              <a:gd name="adj" fmla="val 10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5000"/>
              </a:lnSpc>
            </a:pPr>
            <a:r>
              <a:rPr lang="uk-UA" dirty="0"/>
              <a:t>ЗАЯВКА             </a:t>
            </a:r>
          </a:p>
          <a:p>
            <a:pPr lvl="0" algn="ctr">
              <a:lnSpc>
                <a:spcPct val="85000"/>
              </a:lnSpc>
            </a:pPr>
            <a:r>
              <a:rPr lang="uk-UA" dirty="0"/>
              <a:t>про проведення фіксації і дослідження змісту веб-сторінки</a:t>
            </a:r>
          </a:p>
        </p:txBody>
      </p:sp>
      <p:pic>
        <p:nvPicPr>
          <p:cNvPr id="32" name="Picture 12" descr="&amp;Kcy;&amp;acy;&amp;rcy;&amp;tcy;&amp;icy;&amp;ncy;&amp;kcy;&amp;icy; &amp;pcy;&amp;ocy; &amp;zcy;&amp;acy;&amp;pcy;&amp;rcy;&amp;ocy;&amp;scy;&amp;ucy; &amp;ocy;&amp;ncy;&amp;lcy;&amp;acy;&amp;jcy;&amp;ncy; &amp;zcy;&amp;acy;&amp;yacy;&amp;vcy;&amp;kcy;&amp;acy; &amp;kcy;&amp;ncy;&amp;ocy;&amp;pcy;&amp;kcy;&amp;acy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188" y="1604781"/>
            <a:ext cx="992082" cy="4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Округлений прямокутник 99"/>
          <p:cNvSpPr/>
          <p:nvPr/>
        </p:nvSpPr>
        <p:spPr>
          <a:xfrm>
            <a:off x="6244676" y="2946978"/>
            <a:ext cx="3482115" cy="991068"/>
          </a:xfrm>
          <a:prstGeom prst="roundRect">
            <a:avLst>
              <a:gd name="adj" fmla="val 10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uk-UA" dirty="0"/>
              <a:t>Попередній</a:t>
            </a:r>
            <a:r>
              <a:rPr lang="ru-RU" dirty="0"/>
              <a:t> перегляд                </a:t>
            </a:r>
            <a:r>
              <a:rPr lang="uk-UA" dirty="0"/>
              <a:t>JPG</a:t>
            </a:r>
            <a:r>
              <a:rPr lang="ru-RU" dirty="0"/>
              <a:t>-файлу </a:t>
            </a:r>
            <a:r>
              <a:rPr lang="uk-UA" dirty="0"/>
              <a:t>із</a:t>
            </a:r>
            <a:r>
              <a:rPr lang="ru-RU" dirty="0"/>
              <a:t> </a:t>
            </a:r>
            <a:r>
              <a:rPr lang="uk-UA" dirty="0"/>
              <a:t>зображенням</a:t>
            </a:r>
            <a:r>
              <a:rPr lang="ru-RU" dirty="0"/>
              <a:t> </a:t>
            </a:r>
            <a:r>
              <a:rPr lang="uk-UA" dirty="0"/>
              <a:t>змісту зафіксованої веб-сторінки</a:t>
            </a:r>
          </a:p>
          <a:p>
            <a:pPr algn="ctr">
              <a:lnSpc>
                <a:spcPct val="85000"/>
              </a:lnSpc>
            </a:pPr>
            <a:r>
              <a:rPr lang="ru-RU" dirty="0">
                <a:solidFill>
                  <a:srgbClr val="FFFF00"/>
                </a:solidFill>
              </a:rPr>
              <a:t>(через 2 – 5 </a:t>
            </a:r>
            <a:r>
              <a:rPr lang="ru-RU" dirty="0" err="1">
                <a:solidFill>
                  <a:srgbClr val="FFFF00"/>
                </a:solidFill>
              </a:rPr>
              <a:t>хв</a:t>
            </a:r>
            <a:r>
              <a:rPr lang="ru-RU" dirty="0">
                <a:solidFill>
                  <a:srgbClr val="FFFF00"/>
                </a:solidFill>
              </a:rPr>
              <a:t>.)   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5" name="Округлений прямокутник 99"/>
          <p:cNvSpPr/>
          <p:nvPr/>
        </p:nvSpPr>
        <p:spPr>
          <a:xfrm>
            <a:off x="6230953" y="4091358"/>
            <a:ext cx="3495838" cy="306007"/>
          </a:xfrm>
          <a:prstGeom prst="roundRect">
            <a:avLst>
              <a:gd name="adj" fmla="val 10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5000"/>
              </a:lnSpc>
            </a:pPr>
            <a:r>
              <a:rPr lang="uk-UA" dirty="0"/>
              <a:t>Підтвердження</a:t>
            </a:r>
            <a:r>
              <a:rPr lang="ru-RU" dirty="0"/>
              <a:t> ЗАЯВКИ</a:t>
            </a:r>
            <a:endParaRPr lang="uk-UA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5648804" y="2717485"/>
            <a:ext cx="583871" cy="137816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14" descr="&amp;Kcy;&amp;acy;&amp;rcy;&amp;tcy;&amp;icy;&amp;ncy;&amp;kcy;&amp;icy; &amp;pcy;&amp;ocy; &amp;zcy;&amp;acy;&amp;pcy;&amp;rcy;&amp;ocy;&amp;scy;&amp;ucy; &amp;ocy;&amp;ncy;&amp;lcy;&amp;acy;&amp;jcy;&amp;ncy; &amp;zcy;&amp;acy;&amp;yacy;&amp;vcy;&amp;kcy;&amp;acy; &amp;kcy;&amp;ncy;&amp;ocy;&amp;pcy;&amp;kcy;&amp;acy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49" y="3997056"/>
            <a:ext cx="973143" cy="45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8" descr="Картинки по запросу фотоаппарат вектор 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640" y="2735192"/>
            <a:ext cx="481191" cy="54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6" descr="&amp;Kcy;&amp;acy;&amp;rcy;&amp;tcy;&amp;icy;&amp;ncy;&amp;kcy;&amp;icy; &amp;pcy;&amp;ocy; &amp;zcy;&amp;acy;&amp;pcy;&amp;rcy;&amp;ocy;&amp;scy;&amp;ucy; &amp;zcy;&amp;ncy;&amp;acy;&amp;chcy;&amp;ocy;&amp;kcy; &amp;ocy;&amp;pcy;&amp;lcy;&amp;acy;&amp;tcy;&amp;y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14" y="4485304"/>
            <a:ext cx="745151" cy="70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Округлений прямокутник 99"/>
          <p:cNvSpPr/>
          <p:nvPr/>
        </p:nvSpPr>
        <p:spPr>
          <a:xfrm>
            <a:off x="6230953" y="4600916"/>
            <a:ext cx="3482116" cy="301196"/>
          </a:xfrm>
          <a:prstGeom prst="roundRect">
            <a:avLst>
              <a:gd name="adj" fmla="val 10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5000"/>
              </a:lnSpc>
            </a:pPr>
            <a:r>
              <a:rPr lang="ru-RU" dirty="0"/>
              <a:t>ОПЛАТА</a:t>
            </a:r>
            <a:endParaRPr lang="uk-UA" dirty="0"/>
          </a:p>
        </p:txBody>
      </p:sp>
      <p:sp>
        <p:nvSpPr>
          <p:cNvPr id="10" name="Округлений прямокутник 99"/>
          <p:cNvSpPr/>
          <p:nvPr/>
        </p:nvSpPr>
        <p:spPr>
          <a:xfrm>
            <a:off x="350967" y="1691487"/>
            <a:ext cx="2619179" cy="1219756"/>
          </a:xfrm>
          <a:prstGeom prst="roundRect">
            <a:avLst>
              <a:gd name="adj" fmla="val 10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5000"/>
              </a:lnSpc>
            </a:pPr>
            <a:r>
              <a:rPr lang="ru-RU" dirty="0"/>
              <a:t>ЗАЯВКА </a:t>
            </a:r>
          </a:p>
          <a:p>
            <a:pPr lvl="0" algn="ctr">
              <a:lnSpc>
                <a:spcPct val="85000"/>
              </a:lnSpc>
            </a:pPr>
            <a:r>
              <a:rPr lang="ru-RU" dirty="0"/>
              <a:t>про </a:t>
            </a:r>
            <a:r>
              <a:rPr lang="uk-UA" dirty="0"/>
              <a:t>видачу довідки про власника веб-сайту</a:t>
            </a:r>
          </a:p>
        </p:txBody>
      </p:sp>
      <p:sp>
        <p:nvSpPr>
          <p:cNvPr id="41" name="Округлений прямокутник 99"/>
          <p:cNvSpPr/>
          <p:nvPr/>
        </p:nvSpPr>
        <p:spPr>
          <a:xfrm>
            <a:off x="6216522" y="5092828"/>
            <a:ext cx="3491255" cy="615944"/>
          </a:xfrm>
          <a:prstGeom prst="roundRect">
            <a:avLst>
              <a:gd name="adj" fmla="val 10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5000"/>
              </a:lnSpc>
            </a:pPr>
            <a:r>
              <a:rPr lang="ru-RU" dirty="0"/>
              <a:t>    ЕКСПЕРТНИЙ ВИСНОВОК</a:t>
            </a:r>
          </a:p>
          <a:p>
            <a:pPr lvl="0" algn="ctr">
              <a:lnSpc>
                <a:spcPct val="85000"/>
              </a:lnSpc>
            </a:pPr>
            <a:r>
              <a:rPr lang="ru-RU" dirty="0">
                <a:solidFill>
                  <a:srgbClr val="FFFF00"/>
                </a:solidFill>
              </a:rPr>
              <a:t>(</a:t>
            </a:r>
            <a:r>
              <a:rPr lang="uk-UA" dirty="0">
                <a:solidFill>
                  <a:srgbClr val="FFFF00"/>
                </a:solidFill>
              </a:rPr>
              <a:t>впродовж</a:t>
            </a:r>
            <a:r>
              <a:rPr lang="ru-RU" dirty="0">
                <a:solidFill>
                  <a:srgbClr val="FFFF00"/>
                </a:solidFill>
              </a:rPr>
              <a:t> 2 – 5 </a:t>
            </a:r>
            <a:r>
              <a:rPr lang="ru-RU" dirty="0" err="1">
                <a:solidFill>
                  <a:srgbClr val="FFFF00"/>
                </a:solidFill>
              </a:rPr>
              <a:t>днів</a:t>
            </a:r>
            <a:r>
              <a:rPr lang="ru-RU" dirty="0">
                <a:solidFill>
                  <a:srgbClr val="FFFF00"/>
                </a:solidFill>
              </a:rPr>
              <a:t>)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42" name="Стрелка вниз 41"/>
          <p:cNvSpPr/>
          <p:nvPr/>
        </p:nvSpPr>
        <p:spPr>
          <a:xfrm>
            <a:off x="7879327" y="2751642"/>
            <a:ext cx="168858" cy="18107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Стрелка вниз 42"/>
          <p:cNvSpPr/>
          <p:nvPr/>
        </p:nvSpPr>
        <p:spPr>
          <a:xfrm>
            <a:off x="7881753" y="3952307"/>
            <a:ext cx="166432" cy="129406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Стрелка вниз 43"/>
          <p:cNvSpPr/>
          <p:nvPr/>
        </p:nvSpPr>
        <p:spPr>
          <a:xfrm>
            <a:off x="7867984" y="4409367"/>
            <a:ext cx="164004" cy="167476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Стрелка вниз 44"/>
          <p:cNvSpPr/>
          <p:nvPr/>
        </p:nvSpPr>
        <p:spPr>
          <a:xfrm>
            <a:off x="7881754" y="4933165"/>
            <a:ext cx="164004" cy="167476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6" name="Прямая со стрелкой 45"/>
          <p:cNvCxnSpPr/>
          <p:nvPr/>
        </p:nvCxnSpPr>
        <p:spPr>
          <a:xfrm flipH="1" flipV="1">
            <a:off x="5454008" y="4576844"/>
            <a:ext cx="762514" cy="82395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6" descr="Картинки по запросу заключение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" t="3386" r="56828" b="3314"/>
          <a:stretch/>
        </p:blipFill>
        <p:spPr bwMode="auto">
          <a:xfrm>
            <a:off x="9175681" y="5253590"/>
            <a:ext cx="672150" cy="68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&amp;Kcy;&amp;acy;&amp;rcy;&amp;tcy;&amp;icy;&amp;ncy;&amp;kcy;&amp;icy; &amp;pcy;&amp;ocy; &amp;zcy;&amp;acy;&amp;pcy;&amp;rcy;&amp;ocy;&amp;scy;&amp;ucy; &amp;ocy;&amp;ncy;&amp;lcy;&amp;acy;&amp;jcy;&amp;ncy; &amp;zcy;&amp;acy;&amp;yacy;&amp;vcy;&amp;kcy;&amp;acy; &amp;kcy;&amp;ncy;&amp;ocy;&amp;pcy;&amp;kcy;&amp;acy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226" y="1597056"/>
            <a:ext cx="992082" cy="4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кутник 29">
            <a:extLst>
              <a:ext uri="{FF2B5EF4-FFF2-40B4-BE49-F238E27FC236}">
                <a16:creationId xmlns:a16="http://schemas.microsoft.com/office/drawing/2014/main" id="{2140B3D1-827C-465A-9C01-51C6C8913E7E}"/>
              </a:ext>
            </a:extLst>
          </p:cNvPr>
          <p:cNvSpPr/>
          <p:nvPr/>
        </p:nvSpPr>
        <p:spPr>
          <a:xfrm>
            <a:off x="6875363" y="6191673"/>
            <a:ext cx="22512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FF00"/>
                </a:solidFill>
              </a:rPr>
              <a:t>http</a:t>
            </a:r>
            <a:r>
              <a:rPr lang="ru-RU" sz="2000" b="1" i="1" dirty="0">
                <a:solidFill>
                  <a:srgbClr val="FFFF00"/>
                </a:solidFill>
              </a:rPr>
              <a:t>://</a:t>
            </a:r>
            <a:r>
              <a:rPr lang="en-US" sz="2000" b="1" i="1" dirty="0">
                <a:solidFill>
                  <a:srgbClr val="FFFF00"/>
                </a:solidFill>
              </a:rPr>
              <a:t>web-fix</a:t>
            </a:r>
            <a:r>
              <a:rPr lang="uk-UA" sz="2000" b="1" i="1" dirty="0">
                <a:solidFill>
                  <a:srgbClr val="FFFF00"/>
                </a:solidFill>
              </a:rPr>
              <a:t>.org/</a:t>
            </a:r>
          </a:p>
        </p:txBody>
      </p:sp>
    </p:spTree>
    <p:extLst>
      <p:ext uri="{BB962C8B-B14F-4D97-AF65-F5344CB8AC3E}">
        <p14:creationId xmlns:p14="http://schemas.microsoft.com/office/powerpoint/2010/main" val="3790119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ідзаголовок 1"/>
          <p:cNvSpPr>
            <a:spLocks noGrp="1"/>
          </p:cNvSpPr>
          <p:nvPr>
            <p:ph type="subTitle" idx="1"/>
          </p:nvPr>
        </p:nvSpPr>
        <p:spPr>
          <a:xfrm>
            <a:off x="0" y="847548"/>
            <a:ext cx="9906000" cy="708705"/>
          </a:xfrm>
        </p:spPr>
        <p:txBody>
          <a:bodyPr>
            <a:noAutofit/>
          </a:bodyPr>
          <a:lstStyle/>
          <a:p>
            <a:r>
              <a:rPr lang="uk-UA" sz="4000" b="1" dirty="0">
                <a:solidFill>
                  <a:srgbClr val="381A8E"/>
                </a:solidFill>
              </a:rPr>
              <a:t>Фіксація і дослідження змісту веб-сторінок                           у мережі Інтернет</a:t>
            </a:r>
          </a:p>
        </p:txBody>
      </p:sp>
      <p:sp>
        <p:nvSpPr>
          <p:cNvPr id="4" name="AutoShape 8" descr="Картинки по запросу jpg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2439" y="417278"/>
            <a:ext cx="2190628" cy="502019"/>
          </a:xfrm>
          <a:prstGeom prst="rect">
            <a:avLst/>
          </a:prstGeom>
        </p:spPr>
      </p:pic>
      <p:sp>
        <p:nvSpPr>
          <p:cNvPr id="1026" name="AutoShape 2" descr="&amp;Kcy;&amp;acy;&amp;rcy;&amp;tcy;&amp;icy;&amp;ncy;&amp;kcy;&amp;icy; &amp;pcy;&amp;ocy; &amp;zcy;&amp;acy;&amp;pcy;&amp;rcy;&amp;ocy;&amp;scy;&amp;ucy; &amp;scy;&amp;ucy;&amp;dcy; &amp;zcy;&amp;ncy;&amp;acy;&amp;chcy;&amp;ocy;&amp;kcy;"/>
          <p:cNvSpPr>
            <a:spLocks noChangeAspect="1" noChangeArrowheads="1"/>
          </p:cNvSpPr>
          <p:nvPr/>
        </p:nvSpPr>
        <p:spPr bwMode="auto">
          <a:xfrm>
            <a:off x="155575" y="-2376488"/>
            <a:ext cx="4953000" cy="495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&amp;Kcy;&amp;acy;&amp;rcy;&amp;tcy;&amp;icy;&amp;ncy;&amp;kcy;&amp;icy; &amp;pcy;&amp;ocy; &amp;zcy;&amp;acy;&amp;pcy;&amp;rcy;&amp;ocy;&amp;scy;&amp;ucy; &amp;scy;&amp;ucy;&amp;dcy; &amp;zcy;&amp;ncy;&amp;acy;&amp;chcy;&amp;ocy;&amp;kcy;"/>
          <p:cNvSpPr>
            <a:spLocks noChangeAspect="1" noChangeArrowheads="1"/>
          </p:cNvSpPr>
          <p:nvPr/>
        </p:nvSpPr>
        <p:spPr bwMode="auto">
          <a:xfrm>
            <a:off x="155575" y="-2376488"/>
            <a:ext cx="4953000" cy="495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34" y="2061750"/>
            <a:ext cx="2792010" cy="4042389"/>
          </a:xfrm>
          <a:prstGeom prst="rect">
            <a:avLst/>
          </a:prstGeom>
        </p:spPr>
      </p:pic>
      <p:sp>
        <p:nvSpPr>
          <p:cNvPr id="39" name="Плюс 38"/>
          <p:cNvSpPr/>
          <p:nvPr/>
        </p:nvSpPr>
        <p:spPr>
          <a:xfrm>
            <a:off x="3106689" y="3623011"/>
            <a:ext cx="628650" cy="5905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404" y="2061750"/>
            <a:ext cx="2671622" cy="3946318"/>
          </a:xfrm>
          <a:prstGeom prst="rect">
            <a:avLst/>
          </a:prstGeom>
        </p:spPr>
      </p:pic>
      <p:pic>
        <p:nvPicPr>
          <p:cNvPr id="50" name="Picture 16" descr="Картинки по запросу MP3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30" y="2036130"/>
            <a:ext cx="923486" cy="92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0" descr="Картинки по запросу MP4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259" y="2035472"/>
            <a:ext cx="696821" cy="89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2" descr="Картинки по запросу doc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647" y="2019384"/>
            <a:ext cx="930661" cy="93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Картинки по запросу диск сд 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807" y="2980319"/>
            <a:ext cx="2367280" cy="198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люс 55"/>
          <p:cNvSpPr/>
          <p:nvPr/>
        </p:nvSpPr>
        <p:spPr>
          <a:xfrm>
            <a:off x="6436026" y="3623011"/>
            <a:ext cx="628650" cy="5905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7" name="Picture 6" descr="Картинки по запросу pdf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90" y="4977793"/>
            <a:ext cx="889607" cy="8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2" descr="Картинки по запросу jpg 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644" y="4977793"/>
            <a:ext cx="889607" cy="8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4" descr="Картинки по запросу txt 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460" y="4977793"/>
            <a:ext cx="889607" cy="8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кутник 6"/>
          <p:cNvSpPr/>
          <p:nvPr/>
        </p:nvSpPr>
        <p:spPr>
          <a:xfrm>
            <a:off x="8927687" y="5422596"/>
            <a:ext cx="7532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err="1">
                <a:solidFill>
                  <a:srgbClr val="381A8E"/>
                </a:solidFill>
              </a:rPr>
              <a:t>Вихідний</a:t>
            </a:r>
            <a:r>
              <a:rPr lang="ru-RU" sz="1000" b="1" dirty="0">
                <a:solidFill>
                  <a:srgbClr val="381A8E"/>
                </a:solidFill>
              </a:rPr>
              <a:t> код</a:t>
            </a:r>
            <a:endParaRPr lang="uk-UA" sz="1000" b="1" dirty="0"/>
          </a:p>
        </p:txBody>
      </p:sp>
      <p:sp>
        <p:nvSpPr>
          <p:cNvPr id="24" name="Прямокутник 29">
            <a:extLst>
              <a:ext uri="{FF2B5EF4-FFF2-40B4-BE49-F238E27FC236}">
                <a16:creationId xmlns:a16="http://schemas.microsoft.com/office/drawing/2014/main" id="{FCF67804-8A82-4D1E-9119-B4A4BE880C58}"/>
              </a:ext>
            </a:extLst>
          </p:cNvPr>
          <p:cNvSpPr/>
          <p:nvPr/>
        </p:nvSpPr>
        <p:spPr>
          <a:xfrm>
            <a:off x="6875363" y="6191673"/>
            <a:ext cx="22512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FF00"/>
                </a:solidFill>
              </a:rPr>
              <a:t>http</a:t>
            </a:r>
            <a:r>
              <a:rPr lang="ru-RU" sz="2000" b="1" i="1" dirty="0">
                <a:solidFill>
                  <a:srgbClr val="FFFF00"/>
                </a:solidFill>
              </a:rPr>
              <a:t>://</a:t>
            </a:r>
            <a:r>
              <a:rPr lang="en-US" sz="2000" b="1" i="1" dirty="0">
                <a:solidFill>
                  <a:srgbClr val="FFFF00"/>
                </a:solidFill>
              </a:rPr>
              <a:t>web-fix</a:t>
            </a:r>
            <a:r>
              <a:rPr lang="uk-UA" sz="2000" b="1" i="1" dirty="0">
                <a:solidFill>
                  <a:srgbClr val="FFFF00"/>
                </a:solidFill>
              </a:rPr>
              <a:t>.org/</a:t>
            </a:r>
          </a:p>
        </p:txBody>
      </p:sp>
    </p:spTree>
    <p:extLst>
      <p:ext uri="{BB962C8B-B14F-4D97-AF65-F5344CB8AC3E}">
        <p14:creationId xmlns:p14="http://schemas.microsoft.com/office/powerpoint/2010/main" val="122041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ідзаголовок 1"/>
          <p:cNvSpPr>
            <a:spLocks noGrp="1"/>
          </p:cNvSpPr>
          <p:nvPr>
            <p:ph type="subTitle" idx="1"/>
          </p:nvPr>
        </p:nvSpPr>
        <p:spPr>
          <a:xfrm>
            <a:off x="0" y="997486"/>
            <a:ext cx="9906000" cy="708705"/>
          </a:xfrm>
        </p:spPr>
        <p:txBody>
          <a:bodyPr>
            <a:noAutofit/>
          </a:bodyPr>
          <a:lstStyle/>
          <a:p>
            <a:r>
              <a:rPr lang="uk-UA" sz="4000" b="1" dirty="0">
                <a:solidFill>
                  <a:srgbClr val="381A8E"/>
                </a:solidFill>
              </a:rPr>
              <a:t>Довідка про власника веб-сайту</a:t>
            </a:r>
          </a:p>
        </p:txBody>
      </p:sp>
      <p:sp>
        <p:nvSpPr>
          <p:cNvPr id="4" name="AutoShape 8" descr="Картинки по запросу jpg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2439" y="417278"/>
            <a:ext cx="2190628" cy="502019"/>
          </a:xfrm>
          <a:prstGeom prst="rect">
            <a:avLst/>
          </a:prstGeom>
        </p:spPr>
      </p:pic>
      <p:sp>
        <p:nvSpPr>
          <p:cNvPr id="8" name="Прямокутник 2"/>
          <p:cNvSpPr/>
          <p:nvPr/>
        </p:nvSpPr>
        <p:spPr>
          <a:xfrm>
            <a:off x="272143" y="1443402"/>
            <a:ext cx="9372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endParaRPr lang="ru-RU" dirty="0"/>
          </a:p>
          <a:p>
            <a:pPr indent="363538" algn="just"/>
            <a:endParaRPr lang="ru-RU" dirty="0"/>
          </a:p>
          <a:p>
            <a:pPr indent="363538" algn="just"/>
            <a:endParaRPr lang="ru-RU" dirty="0"/>
          </a:p>
          <a:p>
            <a:pPr indent="363538" algn="just"/>
            <a:endParaRPr lang="ru-RU" dirty="0"/>
          </a:p>
          <a:p>
            <a:pPr indent="363538" algn="just"/>
            <a:endParaRPr lang="ru-RU" dirty="0"/>
          </a:p>
          <a:p>
            <a:pPr indent="363538" algn="just"/>
            <a:endParaRPr lang="ru-RU" dirty="0"/>
          </a:p>
          <a:p>
            <a:endParaRPr lang="uk-UA" sz="2800" dirty="0"/>
          </a:p>
        </p:txBody>
      </p:sp>
      <p:sp>
        <p:nvSpPr>
          <p:cNvPr id="15" name="Прямокутник 2"/>
          <p:cNvSpPr/>
          <p:nvPr/>
        </p:nvSpPr>
        <p:spPr>
          <a:xfrm>
            <a:off x="401445" y="1861875"/>
            <a:ext cx="919975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uk-UA" sz="1600" dirty="0"/>
              <a:t>назва доменного імені і доступність за ним веб-сайту для публічного використання у мережі Інтернет</a:t>
            </a:r>
          </a:p>
          <a:p>
            <a:pPr indent="357188" algn="just"/>
            <a:r>
              <a:rPr lang="ru-RU" sz="1600" dirty="0"/>
              <a:t>дата та час реєстрації, внесення останніх змін, завершення строку реєстрації доменного </a:t>
            </a:r>
            <a:r>
              <a:rPr lang="ru-RU" sz="1600" dirty="0" err="1"/>
              <a:t>імені</a:t>
            </a:r>
            <a:endParaRPr lang="ru-RU" sz="1600" dirty="0"/>
          </a:p>
          <a:p>
            <a:pPr indent="357188" algn="just"/>
            <a:r>
              <a:rPr lang="ru-RU" sz="1600" dirty="0"/>
              <a:t>DNS-сервер (</a:t>
            </a:r>
            <a:r>
              <a:rPr lang="uk-UA" sz="1600" dirty="0"/>
              <a:t>а</a:t>
            </a:r>
            <a:r>
              <a:rPr lang="ru-RU" sz="1600" dirty="0"/>
              <a:t>)</a:t>
            </a:r>
          </a:p>
          <a:p>
            <a:pPr indent="357188" algn="just"/>
            <a:r>
              <a:rPr lang="uk-UA" sz="1600" dirty="0"/>
              <a:t>данні про: реєстратора та реєстранта доменного імені, хостинг-провайдера</a:t>
            </a:r>
          </a:p>
          <a:p>
            <a:pPr indent="357188" algn="just"/>
            <a:r>
              <a:rPr lang="uk-UA" sz="1600" dirty="0"/>
              <a:t>IP-адреса, якій(-им) відповідає доменну ім'я</a:t>
            </a:r>
          </a:p>
          <a:p>
            <a:pPr indent="357188" algn="just"/>
            <a:r>
              <a:rPr lang="uk-UA" sz="1600" dirty="0"/>
              <a:t>доступність</a:t>
            </a:r>
            <a:r>
              <a:rPr lang="ru-RU" sz="1600" dirty="0"/>
              <a:t> та тип сервера</a:t>
            </a:r>
          </a:p>
          <a:p>
            <a:pPr indent="357188" algn="just"/>
            <a:r>
              <a:rPr lang="uk-UA" sz="1600" dirty="0"/>
              <a:t>інформація про публічний домен, в якому зареєстровано доменне ім’я</a:t>
            </a:r>
          </a:p>
          <a:p>
            <a:pPr indent="357188" algn="just"/>
            <a:r>
              <a:rPr lang="uk-UA" sz="1600" dirty="0"/>
              <a:t>опис юридичних та технічних аспектів відносно ролі осіб у здійсненні реєстрації доменних імен і створенні веб-сайту</a:t>
            </a:r>
          </a:p>
          <a:p>
            <a:pPr indent="357188" algn="just"/>
            <a:r>
              <a:rPr lang="uk-UA" sz="1600" dirty="0"/>
              <a:t>інформація про суб'єкта, від імені якого здійснюється інформаційна/господарська діяльність </a:t>
            </a:r>
            <a:r>
              <a:rPr lang="ru-RU" sz="1600" dirty="0"/>
              <a:t>на </a:t>
            </a:r>
            <a:r>
              <a:rPr lang="uk-UA" sz="1600" dirty="0"/>
              <a:t>веб-сайті та наявна контактна інформація</a:t>
            </a:r>
          </a:p>
          <a:p>
            <a:pPr indent="357188" algn="just"/>
            <a:r>
              <a:rPr lang="uk-UA" sz="1600" dirty="0"/>
              <a:t>співставлення зазначених даних з даними державних реєстрів, що знаходяться у відкритому доступі </a:t>
            </a:r>
          </a:p>
          <a:p>
            <a:pPr indent="357188" algn="just"/>
            <a:r>
              <a:rPr lang="uk-UA" sz="1600" dirty="0"/>
              <a:t>інформація про власника веб-сайту (в т.ч. про ймовірного – за наявності інформації) або про порядок його встановлення (при необхідності витребування даних)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8948" y="1932878"/>
            <a:ext cx="128447" cy="1640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1097" y="2421385"/>
            <a:ext cx="128447" cy="1640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85756" y="2665681"/>
            <a:ext cx="128447" cy="1640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88948" y="2961242"/>
            <a:ext cx="128447" cy="1640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88948" y="3193603"/>
            <a:ext cx="128447" cy="1640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8381" y="4902588"/>
            <a:ext cx="128447" cy="1640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88947" y="5393241"/>
            <a:ext cx="128447" cy="1640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8948" y="4411935"/>
            <a:ext cx="128447" cy="1640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88949" y="3884341"/>
            <a:ext cx="128447" cy="1640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88948" y="3661316"/>
            <a:ext cx="128447" cy="1640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89198" y="3430629"/>
            <a:ext cx="128447" cy="1640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25" name="Прямокутник 29">
            <a:extLst>
              <a:ext uri="{FF2B5EF4-FFF2-40B4-BE49-F238E27FC236}">
                <a16:creationId xmlns:a16="http://schemas.microsoft.com/office/drawing/2014/main" id="{CCB69BDC-0227-4122-9802-EE71454CB8F9}"/>
              </a:ext>
            </a:extLst>
          </p:cNvPr>
          <p:cNvSpPr/>
          <p:nvPr/>
        </p:nvSpPr>
        <p:spPr>
          <a:xfrm>
            <a:off x="6875363" y="6191673"/>
            <a:ext cx="22512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FF00"/>
                </a:solidFill>
              </a:rPr>
              <a:t>http</a:t>
            </a:r>
            <a:r>
              <a:rPr lang="ru-RU" sz="2000" b="1" i="1" dirty="0">
                <a:solidFill>
                  <a:srgbClr val="FFFF00"/>
                </a:solidFill>
              </a:rPr>
              <a:t>://</a:t>
            </a:r>
            <a:r>
              <a:rPr lang="en-US" sz="2000" b="1" i="1" dirty="0">
                <a:solidFill>
                  <a:srgbClr val="FFFF00"/>
                </a:solidFill>
              </a:rPr>
              <a:t>web-fix</a:t>
            </a:r>
            <a:r>
              <a:rPr lang="uk-UA" sz="2000" b="1" i="1" dirty="0">
                <a:solidFill>
                  <a:srgbClr val="FFFF00"/>
                </a:solidFill>
              </a:rPr>
              <a:t>.org/</a:t>
            </a:r>
          </a:p>
        </p:txBody>
      </p:sp>
    </p:spTree>
    <p:extLst>
      <p:ext uri="{BB962C8B-B14F-4D97-AF65-F5344CB8AC3E}">
        <p14:creationId xmlns:p14="http://schemas.microsoft.com/office/powerpoint/2010/main" val="3727140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ідзаголовок 1"/>
          <p:cNvSpPr>
            <a:spLocks noGrp="1"/>
          </p:cNvSpPr>
          <p:nvPr>
            <p:ph type="subTitle" idx="1"/>
          </p:nvPr>
        </p:nvSpPr>
        <p:spPr>
          <a:xfrm>
            <a:off x="0" y="1022594"/>
            <a:ext cx="9906000" cy="708705"/>
          </a:xfrm>
        </p:spPr>
        <p:txBody>
          <a:bodyPr>
            <a:noAutofit/>
          </a:bodyPr>
          <a:lstStyle/>
          <a:p>
            <a:r>
              <a:rPr lang="uk-UA" sz="4000" b="1" dirty="0">
                <a:solidFill>
                  <a:srgbClr val="381A8E"/>
                </a:solidFill>
              </a:rPr>
              <a:t>Проблемні питання</a:t>
            </a:r>
          </a:p>
        </p:txBody>
      </p:sp>
      <p:sp>
        <p:nvSpPr>
          <p:cNvPr id="4" name="AutoShape 8" descr="Картинки по запросу jpg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2439" y="417278"/>
            <a:ext cx="2190628" cy="502019"/>
          </a:xfrm>
          <a:prstGeom prst="rect">
            <a:avLst/>
          </a:prstGeom>
        </p:spPr>
      </p:pic>
      <p:pic>
        <p:nvPicPr>
          <p:cNvPr id="17" name="Рисунок 16" descr="&amp;Kcy;&amp;acy;&amp;rcy;&amp;tcy;&amp;icy;&amp;ncy;&amp;kcy;&amp;icy; &amp;pcy;&amp;ocy; &amp;zcy;&amp;acy;&amp;pcy;&amp;rcy;&amp;ocy;&amp;scy;&amp;ucy; &amp;vcy;&amp;ocy;&amp;scy;&amp;kcy;&amp;lcy;&amp;icy;&amp;tscy;&amp;acy;&amp;tcy;&amp;iecy;&amp;lcy;&amp;softcy;&amp;ncy;&amp;ycy;&amp;jcy; &amp;zcy;&amp;ncy;&amp;acy;&amp;k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192" y="1816713"/>
            <a:ext cx="265179" cy="30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&amp;Kcy;&amp;acy;&amp;rcy;&amp;tcy;&amp;icy;&amp;ncy;&amp;kcy;&amp;icy; &amp;pcy;&amp;ocy; &amp;zcy;&amp;acy;&amp;pcy;&amp;rcy;&amp;ocy;&amp;scy;&amp;ucy; &amp;vcy;&amp;ocy;&amp;scy;&amp;kcy;&amp;lcy;&amp;icy;&amp;tscy;&amp;acy;&amp;tcy;&amp;iecy;&amp;lcy;&amp;softcy;&amp;ncy;&amp;ycy;&amp;jcy; &amp;zcy;&amp;ncy;&amp;acy;&amp;k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814" y="2738536"/>
            <a:ext cx="265179" cy="30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&amp;Kcy;&amp;acy;&amp;rcy;&amp;tcy;&amp;icy;&amp;ncy;&amp;kcy;&amp;icy; &amp;pcy;&amp;ocy; &amp;zcy;&amp;acy;&amp;pcy;&amp;rcy;&amp;ocy;&amp;scy;&amp;ucy; &amp;vcy;&amp;ocy;&amp;scy;&amp;kcy;&amp;lcy;&amp;icy;&amp;tscy;&amp;acy;&amp;tcy;&amp;iecy;&amp;lcy;&amp;softcy;&amp;ncy;&amp;ycy;&amp;jcy; &amp;zcy;&amp;ncy;&amp;acy;&amp;k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915" y="3714160"/>
            <a:ext cx="265179" cy="30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&amp;Kcy;&amp;acy;&amp;rcy;&amp;tcy;&amp;icy;&amp;ncy;&amp;kcy;&amp;icy; &amp;pcy;&amp;ocy; &amp;zcy;&amp;acy;&amp;pcy;&amp;rcy;&amp;ocy;&amp;scy;&amp;ucy; &amp;vcy;&amp;ocy;&amp;scy;&amp;kcy;&amp;lcy;&amp;icy;&amp;tscy;&amp;acy;&amp;tcy;&amp;iecy;&amp;lcy;&amp;softcy;&amp;ncy;&amp;ycy;&amp;jcy; &amp;zcy;&amp;ncy;&amp;acy;&amp;k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192" y="4881510"/>
            <a:ext cx="265179" cy="30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кутник 2">
            <a:extLst>
              <a:ext uri="{FF2B5EF4-FFF2-40B4-BE49-F238E27FC236}">
                <a16:creationId xmlns:a16="http://schemas.microsoft.com/office/drawing/2014/main" id="{DEAAB57A-D80C-44B4-9851-51A99845ACF6}"/>
              </a:ext>
            </a:extLst>
          </p:cNvPr>
          <p:cNvSpPr/>
          <p:nvPr/>
        </p:nvSpPr>
        <p:spPr>
          <a:xfrm>
            <a:off x="266700" y="1802322"/>
            <a:ext cx="9372600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uk-UA" dirty="0"/>
              <a:t>встановлення власника веб-сайту необхідно здійснювати </a:t>
            </a:r>
            <a:r>
              <a:rPr lang="uk-UA" b="1" dirty="0"/>
              <a:t>до моменту подачі позову </a:t>
            </a:r>
            <a:r>
              <a:rPr lang="uk-UA" dirty="0"/>
              <a:t>– впливає на юрисдикцію суду</a:t>
            </a:r>
            <a:r>
              <a:rPr lang="ru-RU" dirty="0"/>
              <a:t>; </a:t>
            </a:r>
            <a:r>
              <a:rPr lang="uk-UA" dirty="0"/>
              <a:t>фіксацію контенту необхідно здійснювати </a:t>
            </a:r>
            <a:r>
              <a:rPr lang="uk-UA" b="1" dirty="0"/>
              <a:t>швидко</a:t>
            </a:r>
            <a:r>
              <a:rPr lang="uk-UA" dirty="0"/>
              <a:t>, відразу після виявлення правопорушення – для запобігання зміни / видалення такого контенту</a:t>
            </a:r>
          </a:p>
          <a:p>
            <a:pPr indent="363538" algn="just"/>
            <a:endParaRPr lang="ru-RU" sz="800" dirty="0"/>
          </a:p>
          <a:p>
            <a:pPr indent="363538" algn="just"/>
            <a:r>
              <a:rPr lang="uk-UA" dirty="0"/>
              <a:t>реєстратор доменного імені може розкрити лише дані про реєстранта доменного імені, а хостинг-провайдер – про отримувача послуг хостингу, які </a:t>
            </a:r>
            <a:r>
              <a:rPr lang="uk-UA" b="1" dirty="0"/>
              <a:t>не завжди є власниками веб-сайту</a:t>
            </a:r>
            <a:r>
              <a:rPr lang="ru-RU" dirty="0"/>
              <a:t>; </a:t>
            </a:r>
            <a:r>
              <a:rPr lang="uk-UA" dirty="0"/>
              <a:t>реєстратор</a:t>
            </a:r>
            <a:r>
              <a:rPr lang="ru-RU" dirty="0"/>
              <a:t> доменного </a:t>
            </a:r>
            <a:r>
              <a:rPr lang="uk-UA" dirty="0"/>
              <a:t>імені</a:t>
            </a:r>
            <a:r>
              <a:rPr lang="ru-RU" dirty="0"/>
              <a:t> та хостинг-провайдер </a:t>
            </a:r>
            <a:r>
              <a:rPr lang="ru-RU" b="1" dirty="0"/>
              <a:t>не є </a:t>
            </a:r>
            <a:r>
              <a:rPr lang="uk-UA" b="1" dirty="0"/>
              <a:t>належними</a:t>
            </a:r>
            <a:r>
              <a:rPr lang="ru-RU" b="1" dirty="0"/>
              <a:t> </a:t>
            </a:r>
            <a:r>
              <a:rPr lang="uk-UA" b="1" dirty="0"/>
              <a:t>відповідачами</a:t>
            </a:r>
          </a:p>
          <a:p>
            <a:pPr indent="363538" algn="just"/>
            <a:endParaRPr lang="ru-RU" sz="900" dirty="0"/>
          </a:p>
          <a:p>
            <a:pPr indent="363538" algn="just"/>
            <a:r>
              <a:rPr lang="uk-UA" dirty="0"/>
              <a:t>зазначення</a:t>
            </a:r>
            <a:r>
              <a:rPr lang="ru-RU" dirty="0"/>
              <a:t> реєстрантами </a:t>
            </a:r>
            <a:r>
              <a:rPr lang="uk-UA" dirty="0"/>
              <a:t>доменних імен недостовірних даних </a:t>
            </a:r>
            <a:r>
              <a:rPr lang="ru-RU" dirty="0"/>
              <a:t>про себе в </a:t>
            </a:r>
            <a:r>
              <a:rPr lang="uk-UA" dirty="0"/>
              <a:t>службі</a:t>
            </a:r>
            <a:r>
              <a:rPr lang="ru-RU" dirty="0"/>
              <a:t> </a:t>
            </a:r>
            <a:r>
              <a:rPr lang="en-US" dirty="0"/>
              <a:t>WHOIS</a:t>
            </a:r>
            <a:r>
              <a:rPr lang="ru-RU" dirty="0"/>
              <a:t>, </a:t>
            </a:r>
            <a:r>
              <a:rPr lang="uk-UA" dirty="0"/>
              <a:t>деперсоналізація</a:t>
            </a:r>
            <a:r>
              <a:rPr lang="ru-RU" dirty="0"/>
              <a:t> </a:t>
            </a:r>
            <a:r>
              <a:rPr lang="uk-UA" dirty="0"/>
              <a:t>реєстраторами доменних імен  персональних даних </a:t>
            </a:r>
            <a:r>
              <a:rPr lang="ru-RU" dirty="0"/>
              <a:t>реєстрантів </a:t>
            </a:r>
            <a:r>
              <a:rPr lang="uk-UA" dirty="0"/>
              <a:t>доменних</a:t>
            </a:r>
            <a:r>
              <a:rPr lang="ru-RU" dirty="0"/>
              <a:t> </a:t>
            </a:r>
            <a:r>
              <a:rPr lang="uk-UA" dirty="0"/>
              <a:t>імен</a:t>
            </a:r>
            <a:r>
              <a:rPr lang="ru-RU" dirty="0"/>
              <a:t> в службе </a:t>
            </a:r>
            <a:r>
              <a:rPr lang="en-US" dirty="0"/>
              <a:t>WHOIS </a:t>
            </a:r>
            <a:r>
              <a:rPr lang="ru-RU" dirty="0"/>
              <a:t>та </a:t>
            </a:r>
            <a:r>
              <a:rPr lang="uk-UA" dirty="0"/>
              <a:t>нерозкриття</a:t>
            </a:r>
            <a:r>
              <a:rPr lang="ru-RU" dirty="0"/>
              <a:t> </a:t>
            </a:r>
            <a:r>
              <a:rPr lang="uk-UA" dirty="0"/>
              <a:t>їх в досудовому </a:t>
            </a:r>
            <a:r>
              <a:rPr lang="ru-RU" dirty="0"/>
              <a:t>порядку – </a:t>
            </a:r>
            <a:r>
              <a:rPr lang="uk-UA" b="1" dirty="0"/>
              <a:t>призводить</a:t>
            </a:r>
            <a:r>
              <a:rPr lang="ru-RU" b="1" dirty="0"/>
              <a:t> до </a:t>
            </a:r>
            <a:r>
              <a:rPr lang="uk-UA" b="1" dirty="0"/>
              <a:t>неможливості встановлення власника веб-сайту в досудовому порядку</a:t>
            </a:r>
          </a:p>
          <a:p>
            <a:pPr indent="363538" algn="just"/>
            <a:endParaRPr lang="ru-RU" sz="800" dirty="0"/>
          </a:p>
          <a:p>
            <a:pPr indent="363538" algn="just"/>
            <a:r>
              <a:rPr lang="uk-UA" dirty="0"/>
              <a:t>зазначення в службі</a:t>
            </a:r>
            <a:r>
              <a:rPr lang="ru-RU" dirty="0"/>
              <a:t> </a:t>
            </a:r>
            <a:r>
              <a:rPr lang="en-US" dirty="0"/>
              <a:t>WHOIS </a:t>
            </a:r>
            <a:r>
              <a:rPr lang="uk-UA" b="1" dirty="0"/>
              <a:t>даних</a:t>
            </a:r>
            <a:r>
              <a:rPr lang="ru-RU" b="1" dirty="0"/>
              <a:t> </a:t>
            </a:r>
            <a:r>
              <a:rPr lang="uk-UA" b="1" dirty="0"/>
              <a:t>реєстратора</a:t>
            </a:r>
            <a:r>
              <a:rPr lang="ru-RU" b="1" dirty="0"/>
              <a:t> доменного </a:t>
            </a:r>
            <a:r>
              <a:rPr lang="uk-UA" b="1" dirty="0"/>
              <a:t>імені в графі </a:t>
            </a:r>
            <a:r>
              <a:rPr lang="ru-RU" b="1" dirty="0"/>
              <a:t>про реєстранта доменного </a:t>
            </a:r>
            <a:r>
              <a:rPr lang="uk-UA" b="1" dirty="0"/>
              <a:t>імені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uk-UA" dirty="0"/>
              <a:t>призводить</a:t>
            </a:r>
            <a:r>
              <a:rPr lang="ru-RU" dirty="0"/>
              <a:t> до </a:t>
            </a:r>
            <a:r>
              <a:rPr lang="uk-UA" dirty="0"/>
              <a:t>пред'явлення</a:t>
            </a:r>
            <a:r>
              <a:rPr lang="ru-RU" dirty="0"/>
              <a:t> позову </a:t>
            </a:r>
            <a:r>
              <a:rPr lang="uk-UA" dirty="0"/>
              <a:t>неналежному відповідачу</a:t>
            </a:r>
            <a:r>
              <a:rPr lang="ru-RU" dirty="0"/>
              <a:t>, неправильному </a:t>
            </a:r>
            <a:r>
              <a:rPr lang="uk-UA" dirty="0"/>
              <a:t>визначенню юрисдикції суду</a:t>
            </a:r>
            <a:endParaRPr lang="ru-RU" sz="800" dirty="0"/>
          </a:p>
          <a:p>
            <a:pPr indent="363538" algn="just"/>
            <a:endParaRPr lang="ru-RU" sz="800" dirty="0"/>
          </a:p>
          <a:p>
            <a:pPr indent="363538" algn="just"/>
            <a:endParaRPr lang="ru-RU" dirty="0"/>
          </a:p>
          <a:p>
            <a:pPr indent="363538" algn="just"/>
            <a:endParaRPr lang="ru-RU" dirty="0"/>
          </a:p>
          <a:p>
            <a:pPr indent="363538" algn="just"/>
            <a:endParaRPr lang="ru-RU" dirty="0"/>
          </a:p>
          <a:p>
            <a:pPr indent="363538" algn="just"/>
            <a:endParaRPr lang="ru-RU" dirty="0"/>
          </a:p>
          <a:p>
            <a:pPr indent="363538" algn="just"/>
            <a:endParaRPr lang="ru-RU" dirty="0"/>
          </a:p>
          <a:p>
            <a:pPr indent="363538" algn="just"/>
            <a:endParaRPr lang="ru-RU" dirty="0"/>
          </a:p>
          <a:p>
            <a:endParaRPr lang="uk-UA" sz="2800" dirty="0"/>
          </a:p>
        </p:txBody>
      </p:sp>
      <p:sp>
        <p:nvSpPr>
          <p:cNvPr id="14" name="Прямокутник 29">
            <a:extLst>
              <a:ext uri="{FF2B5EF4-FFF2-40B4-BE49-F238E27FC236}">
                <a16:creationId xmlns:a16="http://schemas.microsoft.com/office/drawing/2014/main" id="{60CBBD96-A1CA-4FC8-98B4-3B74F1EAB828}"/>
              </a:ext>
            </a:extLst>
          </p:cNvPr>
          <p:cNvSpPr/>
          <p:nvPr/>
        </p:nvSpPr>
        <p:spPr>
          <a:xfrm>
            <a:off x="6875363" y="6191673"/>
            <a:ext cx="22512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FF00"/>
                </a:solidFill>
              </a:rPr>
              <a:t>http</a:t>
            </a:r>
            <a:r>
              <a:rPr lang="ru-RU" sz="2000" b="1" i="1" dirty="0">
                <a:solidFill>
                  <a:srgbClr val="FFFF00"/>
                </a:solidFill>
              </a:rPr>
              <a:t>://</a:t>
            </a:r>
            <a:r>
              <a:rPr lang="en-US" sz="2000" b="1" i="1" dirty="0">
                <a:solidFill>
                  <a:srgbClr val="FFFF00"/>
                </a:solidFill>
              </a:rPr>
              <a:t>web-fix</a:t>
            </a:r>
            <a:r>
              <a:rPr lang="uk-UA" sz="2000" b="1" i="1" dirty="0">
                <a:solidFill>
                  <a:srgbClr val="FFFF00"/>
                </a:solidFill>
              </a:rPr>
              <a:t>.org/</a:t>
            </a:r>
          </a:p>
        </p:txBody>
      </p:sp>
    </p:spTree>
    <p:extLst>
      <p:ext uri="{BB962C8B-B14F-4D97-AF65-F5344CB8AC3E}">
        <p14:creationId xmlns:p14="http://schemas.microsoft.com/office/powerpoint/2010/main" val="2535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ідзаголовок 1"/>
          <p:cNvSpPr>
            <a:spLocks noGrp="1"/>
          </p:cNvSpPr>
          <p:nvPr>
            <p:ph type="subTitle" idx="1"/>
          </p:nvPr>
        </p:nvSpPr>
        <p:spPr>
          <a:xfrm>
            <a:off x="-18597" y="720628"/>
            <a:ext cx="9906000" cy="708705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381A8E"/>
                </a:solidFill>
              </a:rPr>
              <a:t>Проблемні питання</a:t>
            </a:r>
          </a:p>
        </p:txBody>
      </p:sp>
      <p:sp>
        <p:nvSpPr>
          <p:cNvPr id="4" name="AutoShape 8" descr="Картинки по запросу jpg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2439" y="417278"/>
            <a:ext cx="2190628" cy="502019"/>
          </a:xfrm>
          <a:prstGeom prst="rect">
            <a:avLst/>
          </a:prstGeom>
        </p:spPr>
      </p:pic>
      <p:pic>
        <p:nvPicPr>
          <p:cNvPr id="17" name="Рисунок 16" descr="&amp;Kcy;&amp;acy;&amp;rcy;&amp;tcy;&amp;icy;&amp;ncy;&amp;kcy;&amp;icy; &amp;pcy;&amp;ocy; &amp;zcy;&amp;acy;&amp;pcy;&amp;rcy;&amp;ocy;&amp;scy;&amp;ucy; &amp;vcy;&amp;ocy;&amp;scy;&amp;kcy;&amp;lcy;&amp;icy;&amp;tscy;&amp;acy;&amp;tcy;&amp;iecy;&amp;lcy;&amp;softcy;&amp;ncy;&amp;ycy;&amp;jcy; &amp;zcy;&amp;ncy;&amp;acy;&amp;k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74" y="1066633"/>
            <a:ext cx="265179" cy="30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&amp;Kcy;&amp;acy;&amp;rcy;&amp;tcy;&amp;icy;&amp;ncy;&amp;kcy;&amp;icy; &amp;pcy;&amp;ocy; &amp;zcy;&amp;acy;&amp;pcy;&amp;rcy;&amp;ocy;&amp;scy;&amp;ucy; &amp;vcy;&amp;ocy;&amp;scy;&amp;kcy;&amp;lcy;&amp;icy;&amp;tscy;&amp;acy;&amp;tcy;&amp;iecy;&amp;lcy;&amp;softcy;&amp;ncy;&amp;ycy;&amp;jcy; &amp;zcy;&amp;ncy;&amp;acy;&amp;k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71" y="2106831"/>
            <a:ext cx="265179" cy="30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&amp;Kcy;&amp;acy;&amp;rcy;&amp;tcy;&amp;icy;&amp;ncy;&amp;kcy;&amp;icy; &amp;pcy;&amp;ocy; &amp;zcy;&amp;acy;&amp;pcy;&amp;rcy;&amp;ocy;&amp;scy;&amp;ucy; &amp;vcy;&amp;ocy;&amp;scy;&amp;kcy;&amp;lcy;&amp;icy;&amp;tscy;&amp;acy;&amp;tcy;&amp;iecy;&amp;lcy;&amp;softcy;&amp;ncy;&amp;ycy;&amp;jcy; &amp;zcy;&amp;ncy;&amp;acy;&amp;k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72" y="3264880"/>
            <a:ext cx="265179" cy="30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&amp;Kcy;&amp;acy;&amp;rcy;&amp;tcy;&amp;icy;&amp;ncy;&amp;kcy;&amp;icy; &amp;pcy;&amp;ocy; &amp;zcy;&amp;acy;&amp;pcy;&amp;rcy;&amp;ocy;&amp;scy;&amp;ucy; &amp;vcy;&amp;ocy;&amp;scy;&amp;kcy;&amp;lcy;&amp;icy;&amp;tscy;&amp;acy;&amp;tcy;&amp;iecy;&amp;lcy;&amp;softcy;&amp;ncy;&amp;ycy;&amp;jcy; &amp;zcy;&amp;ncy;&amp;acy;&amp;k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71" y="4602583"/>
            <a:ext cx="265179" cy="30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кутник 2">
            <a:extLst>
              <a:ext uri="{FF2B5EF4-FFF2-40B4-BE49-F238E27FC236}">
                <a16:creationId xmlns:a16="http://schemas.microsoft.com/office/drawing/2014/main" id="{76D04DE4-6CBF-4DEA-A4B8-7D8C3F86CA19}"/>
              </a:ext>
            </a:extLst>
          </p:cNvPr>
          <p:cNvSpPr/>
          <p:nvPr/>
        </p:nvSpPr>
        <p:spPr>
          <a:xfrm>
            <a:off x="307975" y="1012372"/>
            <a:ext cx="9252857" cy="877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endParaRPr lang="ru-RU" sz="800" dirty="0"/>
          </a:p>
          <a:p>
            <a:pPr indent="358775" algn="just"/>
            <a:r>
              <a:rPr lang="ru-RU" dirty="0"/>
              <a:t>в службі </a:t>
            </a:r>
            <a:r>
              <a:rPr lang="en-US" dirty="0"/>
              <a:t>WHOIS </a:t>
            </a:r>
            <a:r>
              <a:rPr lang="uk-UA" dirty="0"/>
              <a:t>містяться </a:t>
            </a:r>
            <a:r>
              <a:rPr lang="uk-UA" b="1" dirty="0"/>
              <a:t>дані тільки на поточний момент</a:t>
            </a:r>
            <a:r>
              <a:rPr lang="ru-RU" b="1" dirty="0"/>
              <a:t> (без режиму </a:t>
            </a:r>
            <a:r>
              <a:rPr lang="uk-UA" b="1" dirty="0"/>
              <a:t>зворотнього</a:t>
            </a:r>
            <a:r>
              <a:rPr lang="ru-RU" b="1" dirty="0"/>
              <a:t> часу)</a:t>
            </a:r>
            <a:r>
              <a:rPr lang="ru-RU" dirty="0"/>
              <a:t> – </a:t>
            </a:r>
            <a:r>
              <a:rPr lang="uk-UA" dirty="0"/>
              <a:t>зміна</a:t>
            </a:r>
            <a:r>
              <a:rPr lang="ru-RU" dirty="0"/>
              <a:t> таких </a:t>
            </a:r>
            <a:r>
              <a:rPr lang="uk-UA" dirty="0"/>
              <a:t>даних</a:t>
            </a:r>
            <a:r>
              <a:rPr lang="ru-RU" dirty="0"/>
              <a:t> можете </a:t>
            </a:r>
            <a:r>
              <a:rPr lang="uk-UA" dirty="0"/>
              <a:t>призвести</a:t>
            </a:r>
            <a:r>
              <a:rPr lang="ru-RU" dirty="0"/>
              <a:t> до </a:t>
            </a:r>
            <a:r>
              <a:rPr lang="uk-UA" dirty="0"/>
              <a:t>неможливості</a:t>
            </a:r>
            <a:r>
              <a:rPr lang="ru-RU" dirty="0"/>
              <a:t> </a:t>
            </a:r>
            <a:r>
              <a:rPr lang="uk-UA" dirty="0"/>
              <a:t>встановлення реєстратора/реєстранта доменного імені на момент вчинення правопорушення</a:t>
            </a:r>
          </a:p>
          <a:p>
            <a:pPr indent="358775" algn="just"/>
            <a:endParaRPr lang="ru-RU" sz="800" dirty="0"/>
          </a:p>
          <a:p>
            <a:pPr indent="358775" algn="just"/>
            <a:r>
              <a:rPr lang="uk-UA" dirty="0"/>
              <a:t>встановлення власника веб-сайту, що адресується доменним іменем, яке не відноситься до українського </a:t>
            </a:r>
            <a:r>
              <a:rPr lang="ru-RU" dirty="0"/>
              <a:t>сегменту мережі Інтернет (реєстрація не в </a:t>
            </a:r>
            <a:r>
              <a:rPr lang="uk-UA" dirty="0"/>
              <a:t>зоні</a:t>
            </a:r>
            <a:r>
              <a:rPr lang="ru-RU" dirty="0"/>
              <a:t> .</a:t>
            </a:r>
            <a:r>
              <a:rPr lang="en-US" dirty="0"/>
              <a:t>UA</a:t>
            </a:r>
            <a:r>
              <a:rPr lang="ru-RU" dirty="0"/>
              <a:t>, .УКР) – </a:t>
            </a:r>
            <a:r>
              <a:rPr lang="uk-UA" dirty="0"/>
              <a:t>призводить до </a:t>
            </a:r>
            <a:r>
              <a:rPr lang="uk-UA" b="1" dirty="0"/>
              <a:t>необхідності застосування міжнародних норм </a:t>
            </a:r>
            <a:r>
              <a:rPr lang="uk-UA" dirty="0"/>
              <a:t>у випадку, якщо реєстратор та/або </a:t>
            </a:r>
            <a:r>
              <a:rPr lang="ru-RU" dirty="0"/>
              <a:t>хостинг-провайдер не є</a:t>
            </a:r>
            <a:r>
              <a:rPr lang="uk-UA" dirty="0"/>
              <a:t> українськими суб'єктами</a:t>
            </a:r>
          </a:p>
          <a:p>
            <a:pPr indent="358775" algn="just"/>
            <a:endParaRPr lang="ru-RU" sz="800" dirty="0"/>
          </a:p>
          <a:p>
            <a:pPr indent="358775" algn="just"/>
            <a:r>
              <a:rPr lang="ru-RU" b="1" dirty="0"/>
              <a:t>служба WHOIS </a:t>
            </a:r>
            <a:r>
              <a:rPr lang="uk-UA" dirty="0"/>
              <a:t>початково створювалась з метою відображення контактів осіб для зв'язку з ними у випадку  виникнення адміністративних або технічних питань по доменному імені – на сьогоднійшній день вона </a:t>
            </a:r>
            <a:r>
              <a:rPr lang="uk-UA" b="1" dirty="0"/>
              <a:t>не відповідає сучасним викликам </a:t>
            </a:r>
            <a:r>
              <a:rPr lang="uk-UA" dirty="0"/>
              <a:t>в частині встановлення власників веб-сайтів</a:t>
            </a:r>
          </a:p>
          <a:p>
            <a:pPr indent="358775" algn="just"/>
            <a:endParaRPr lang="ru-RU" sz="800" dirty="0"/>
          </a:p>
          <a:p>
            <a:pPr indent="358775" algn="just"/>
            <a:r>
              <a:rPr lang="uk-UA" dirty="0"/>
              <a:t>відсутність </a:t>
            </a:r>
            <a:r>
              <a:rPr lang="uk-UA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Єдиних правил реєстрації та використання доменних імен </a:t>
            </a:r>
            <a:r>
              <a:rPr lang="uk-UA" dirty="0"/>
              <a:t>– їх прийняття дозволить: застосовувати єдину термінологію; порядок та умови надання послуг; процедуру призупинення делегування доменного імені – в якості механізму захисту суб'єктів, чиї права порушуються; визначити статус даних про реєстранта доменного імені, процедуру їх підтвердження, скриття / розкриття; закріпити процедуру досудового / позасудового врегулювання доменних спорів тощо</a:t>
            </a:r>
          </a:p>
          <a:p>
            <a:pPr indent="358775" algn="just"/>
            <a:endParaRPr lang="ru-RU" dirty="0"/>
          </a:p>
          <a:p>
            <a:pPr indent="358775" algn="just"/>
            <a:endParaRPr lang="uk-UA" dirty="0"/>
          </a:p>
          <a:p>
            <a:pPr indent="363538" algn="just"/>
            <a:endParaRPr lang="ru-RU" dirty="0"/>
          </a:p>
          <a:p>
            <a:pPr indent="363538" algn="just"/>
            <a:endParaRPr lang="ru-RU" dirty="0"/>
          </a:p>
          <a:p>
            <a:pPr indent="363538" algn="just"/>
            <a:endParaRPr lang="ru-RU" dirty="0"/>
          </a:p>
          <a:p>
            <a:pPr indent="363538" algn="just"/>
            <a:endParaRPr lang="ru-RU" dirty="0"/>
          </a:p>
          <a:p>
            <a:pPr indent="363538" algn="just"/>
            <a:endParaRPr lang="ru-RU" dirty="0"/>
          </a:p>
          <a:p>
            <a:pPr indent="363538" algn="just"/>
            <a:endParaRPr lang="ru-RU" dirty="0"/>
          </a:p>
          <a:p>
            <a:pPr indent="363538" algn="just"/>
            <a:endParaRPr lang="ru-RU" dirty="0"/>
          </a:p>
          <a:p>
            <a:pPr indent="363538" algn="just"/>
            <a:endParaRPr lang="ru-RU" dirty="0"/>
          </a:p>
          <a:p>
            <a:pPr indent="363538" algn="just"/>
            <a:endParaRPr lang="ru-RU" dirty="0"/>
          </a:p>
          <a:p>
            <a:endParaRPr lang="uk-UA" sz="2800" dirty="0"/>
          </a:p>
        </p:txBody>
      </p:sp>
      <p:sp>
        <p:nvSpPr>
          <p:cNvPr id="14" name="Прямокутник 29">
            <a:extLst>
              <a:ext uri="{FF2B5EF4-FFF2-40B4-BE49-F238E27FC236}">
                <a16:creationId xmlns:a16="http://schemas.microsoft.com/office/drawing/2014/main" id="{9C675FF3-E473-4985-805C-B6621E2BADD5}"/>
              </a:ext>
            </a:extLst>
          </p:cNvPr>
          <p:cNvSpPr/>
          <p:nvPr/>
        </p:nvSpPr>
        <p:spPr>
          <a:xfrm>
            <a:off x="6875363" y="6191673"/>
            <a:ext cx="22512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FF00"/>
                </a:solidFill>
              </a:rPr>
              <a:t>http</a:t>
            </a:r>
            <a:r>
              <a:rPr lang="ru-RU" sz="2000" b="1" i="1" dirty="0">
                <a:solidFill>
                  <a:srgbClr val="FFFF00"/>
                </a:solidFill>
              </a:rPr>
              <a:t>://</a:t>
            </a:r>
            <a:r>
              <a:rPr lang="en-US" sz="2000" b="1" i="1" dirty="0">
                <a:solidFill>
                  <a:srgbClr val="FFFF00"/>
                </a:solidFill>
              </a:rPr>
              <a:t>web-fix</a:t>
            </a:r>
            <a:r>
              <a:rPr lang="uk-UA" sz="2000" b="1" i="1" dirty="0">
                <a:solidFill>
                  <a:srgbClr val="FFFF00"/>
                </a:solidFill>
              </a:rPr>
              <a:t>.org/</a:t>
            </a:r>
          </a:p>
        </p:txBody>
      </p:sp>
    </p:spTree>
    <p:extLst>
      <p:ext uri="{BB962C8B-B14F-4D97-AF65-F5344CB8AC3E}">
        <p14:creationId xmlns:p14="http://schemas.microsoft.com/office/powerpoint/2010/main" val="37271400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2126</TotalTime>
  <Words>906</Words>
  <Application>Microsoft Office PowerPoint</Application>
  <PresentationFormat>Аркуш A4 (210x297 мм)</PresentationFormat>
  <Paragraphs>141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Шевченко Олег</dc:creator>
  <cp:lastModifiedBy>Наталя Разиграєва</cp:lastModifiedBy>
  <cp:revision>410</cp:revision>
  <dcterms:created xsi:type="dcterms:W3CDTF">2016-10-12T09:03:21Z</dcterms:created>
  <dcterms:modified xsi:type="dcterms:W3CDTF">2018-02-01T22:10:30Z</dcterms:modified>
</cp:coreProperties>
</file>